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9" r:id="rId5"/>
    <p:sldId id="270" r:id="rId6"/>
    <p:sldId id="274" r:id="rId7"/>
    <p:sldId id="262" r:id="rId8"/>
    <p:sldId id="276" r:id="rId9"/>
    <p:sldId id="263" r:id="rId10"/>
    <p:sldId id="273" r:id="rId11"/>
    <p:sldId id="264" r:id="rId12"/>
    <p:sldId id="266" r:id="rId13"/>
    <p:sldId id="265" r:id="rId14"/>
    <p:sldId id="275" r:id="rId15"/>
    <p:sldId id="267" r:id="rId16"/>
    <p:sldId id="271" r:id="rId17"/>
    <p:sldId id="280" r:id="rId18"/>
    <p:sldId id="272" r:id="rId19"/>
    <p:sldId id="278"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43" autoAdjust="0"/>
    <p:restoredTop sz="94660"/>
  </p:normalViewPr>
  <p:slideViewPr>
    <p:cSldViewPr snapToGrid="0">
      <p:cViewPr varScale="1">
        <p:scale>
          <a:sx n="86" d="100"/>
          <a:sy n="86"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1EF0-E28A-480C-962E-2700425B6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C6A398-BFAE-49BA-86F3-6207D753D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53E8EB-7C6C-4EDC-A2F1-16F4D2C57D57}"/>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03F85D4D-2A30-421C-A95F-13CFD9A6AC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CE1969-A4EE-4297-87D6-D5C312C6D10E}"/>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8565058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6D181-5E6D-446B-96F2-7EAB9B5B8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DDA16A-01F4-405B-A417-C98DE574C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BA6B59-7587-41B7-B7EA-FD770A5968CD}"/>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4BEA1402-DAD9-4134-99AE-4305895FF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472E9-A73A-4D00-990B-5812030A9F69}"/>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160362641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9E79B-2321-4EA3-8BB7-1FE0A95E5F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70B365-B312-4FAE-824C-B88D4D872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179C2-113F-4361-97CB-B808A8C5432B}"/>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7E5263CE-93C2-4BB8-B66F-BC6F0C848D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9E70B6-70D2-45BB-9FCD-E9AD345A9886}"/>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6956295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E45E-8CD9-4135-A9C6-1769821A89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9C1C2F-1219-4A9F-8346-980B12C1EA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A2C0E-DA42-4B24-884B-FCD797A2D6B2}"/>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A25E4066-41FF-4B9A-99F3-1AE115607E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9FC849-DBB1-462A-8D9C-E14F72EAFD27}"/>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7874667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052F-419E-4A7F-8DB1-C98ABF15E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EF0A-BC94-44C7-BBE7-25A8F4428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76FF65-2AD3-4CE2-AFBB-523FBD228520}"/>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171B4460-DB1B-4399-8CCA-13586B0B06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F5FF14-95EB-4989-BD20-2322DA56D780}"/>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75755101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131C-5BBB-444E-A572-3DA49C94EF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3739F3-16D7-40FB-AFE6-7B2564DCDE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EDE794-441E-4821-B009-45DEB2D70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30BB8E-D928-4FAE-B0F4-CC41C839EE0F}"/>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6" name="Footer Placeholder 5">
            <a:extLst>
              <a:ext uri="{FF2B5EF4-FFF2-40B4-BE49-F238E27FC236}">
                <a16:creationId xmlns:a16="http://schemas.microsoft.com/office/drawing/2014/main" id="{226B282F-4F2C-4FDB-BD94-7C19663B4A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F0568-A38A-4137-8279-1FE74AD2F464}"/>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87092593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5539-FEC1-44F3-8335-5955310C6A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333C2D-2F8D-4984-959A-FE261CDDFE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142AE-8E75-4CE9-B7C6-4324D1FE28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1B3E1E-9BDB-4206-AA55-3652288C2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36D542-17DB-494C-ABCF-E7C0DCE1E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1F2B0-5638-4547-BB1A-2932FF689C5C}"/>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8" name="Footer Placeholder 7">
            <a:extLst>
              <a:ext uri="{FF2B5EF4-FFF2-40B4-BE49-F238E27FC236}">
                <a16:creationId xmlns:a16="http://schemas.microsoft.com/office/drawing/2014/main" id="{4AFB7690-7945-440C-9F30-27E536070E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92FBD5-D429-456A-BE97-3915D861F859}"/>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31504035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32E-7C1D-428C-AA8D-C241C747AA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7A4FCD-9F04-4E0F-8950-32A8F2E345BE}"/>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4" name="Footer Placeholder 3">
            <a:extLst>
              <a:ext uri="{FF2B5EF4-FFF2-40B4-BE49-F238E27FC236}">
                <a16:creationId xmlns:a16="http://schemas.microsoft.com/office/drawing/2014/main" id="{217494CE-9036-4612-9DEC-D245E4C803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567463-D701-4B78-905D-9DE13C326A47}"/>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42425965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33BA6-77F8-465F-A824-23E436DEC24F}"/>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3" name="Footer Placeholder 2">
            <a:extLst>
              <a:ext uri="{FF2B5EF4-FFF2-40B4-BE49-F238E27FC236}">
                <a16:creationId xmlns:a16="http://schemas.microsoft.com/office/drawing/2014/main" id="{8D4D1137-F678-4F26-B748-A7F83FB893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B6EE91-98C0-42FD-9F56-0CC80FF127B6}"/>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76111443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AC7C-86DB-4708-A82E-6AF0C42573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5A752E-6ED9-4E28-B886-D846AA4BE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050DCC-B9DC-4D34-AEDD-395A1E48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6042-353D-4A4E-9203-2AD45049022B}"/>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6" name="Footer Placeholder 5">
            <a:extLst>
              <a:ext uri="{FF2B5EF4-FFF2-40B4-BE49-F238E27FC236}">
                <a16:creationId xmlns:a16="http://schemas.microsoft.com/office/drawing/2014/main" id="{55895E28-1690-4A50-B6EF-9B1F88B8E4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C3BB68-803C-4831-A814-6076E305EDE8}"/>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6127149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2451-004A-43A6-9267-D275ED5FF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E7B1F-D65F-4B7E-887F-D749221455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2ACCDF-9517-474A-882F-AB8EB16E9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C0BBB7-5C6C-40B6-A575-0740659CC8AE}"/>
              </a:ext>
            </a:extLst>
          </p:cNvPr>
          <p:cNvSpPr>
            <a:spLocks noGrp="1"/>
          </p:cNvSpPr>
          <p:nvPr>
            <p:ph type="dt" sz="half" idx="10"/>
          </p:nvPr>
        </p:nvSpPr>
        <p:spPr/>
        <p:txBody>
          <a:bodyPr/>
          <a:lstStyle/>
          <a:p>
            <a:fld id="{50C89BE2-A29B-4FE4-ABB2-E0C8F3FA598F}" type="datetimeFigureOut">
              <a:rPr lang="en-IN" smtClean="0"/>
              <a:t>09-05-2021</a:t>
            </a:fld>
            <a:endParaRPr lang="en-IN"/>
          </a:p>
        </p:txBody>
      </p:sp>
      <p:sp>
        <p:nvSpPr>
          <p:cNvPr id="6" name="Footer Placeholder 5">
            <a:extLst>
              <a:ext uri="{FF2B5EF4-FFF2-40B4-BE49-F238E27FC236}">
                <a16:creationId xmlns:a16="http://schemas.microsoft.com/office/drawing/2014/main" id="{6FCB964F-ACA9-41C1-9402-9B5D510F6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9E39B0-64F4-45A8-8B26-8505A0A7693C}"/>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3441205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FA376-F54B-47DF-B409-AAC071BC31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A754B3-7C4F-42ED-BF79-4EFBDAC75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A97AAB-7CDE-4A99-A9E3-B99160068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89BE2-A29B-4FE4-ABB2-E0C8F3FA598F}" type="datetimeFigureOut">
              <a:rPr lang="en-IN" smtClean="0"/>
              <a:t>09-05-2021</a:t>
            </a:fld>
            <a:endParaRPr lang="en-IN"/>
          </a:p>
        </p:txBody>
      </p:sp>
      <p:sp>
        <p:nvSpPr>
          <p:cNvPr id="5" name="Footer Placeholder 4">
            <a:extLst>
              <a:ext uri="{FF2B5EF4-FFF2-40B4-BE49-F238E27FC236}">
                <a16:creationId xmlns:a16="http://schemas.microsoft.com/office/drawing/2014/main" id="{60CCA351-527C-4CF8-A706-548D835A5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FBA70B-0E10-4E0E-98A8-7A222F1AD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05EE6-A484-429D-B45C-1B3281C87D6F}" type="slidenum">
              <a:rPr lang="en-IN" smtClean="0"/>
              <a:t>‹#›</a:t>
            </a:fld>
            <a:endParaRPr lang="en-IN"/>
          </a:p>
        </p:txBody>
      </p:sp>
    </p:spTree>
    <p:extLst>
      <p:ext uri="{BB962C8B-B14F-4D97-AF65-F5344CB8AC3E}">
        <p14:creationId xmlns:p14="http://schemas.microsoft.com/office/powerpoint/2010/main" val="60374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face-recognition-for-beginners-a7a9bd5eb5c2" TargetMode="External"/><Relationship Id="rId2" Type="http://schemas.openxmlformats.org/officeDocument/2006/relationships/hyperlink" Target="https://www.pathpartnertech.com/what-is-facial-recognition-technology-and-how-it-works/" TargetMode="External"/><Relationship Id="rId1" Type="http://schemas.openxmlformats.org/officeDocument/2006/relationships/slideLayout" Target="../slideLayouts/slideLayout4.xml"/><Relationship Id="rId4" Type="http://schemas.openxmlformats.org/officeDocument/2006/relationships/hyperlink" Target="https://www.facefirst.com/blog/amazing-uses-for-face-recognition-facial-recognition-use-cas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icture containing outdoor object, web&#10;&#10;Description automatically generated">
            <a:extLst>
              <a:ext uri="{FF2B5EF4-FFF2-40B4-BE49-F238E27FC236}">
                <a16:creationId xmlns:a16="http://schemas.microsoft.com/office/drawing/2014/main" id="{6D181539-EBC9-4881-89E1-B9CF9AE3E58F}"/>
              </a:ext>
            </a:extLst>
          </p:cNvPr>
          <p:cNvPicPr>
            <a:picLocks noGrp="1" noChangeAspect="1"/>
          </p:cNvPicPr>
          <p:nvPr>
            <p:ph type="pic" idx="1"/>
          </p:nvPr>
        </p:nvPicPr>
        <p:blipFill rotWithShape="1">
          <a:blip r:embed="rId2">
            <a:alphaModFix amt="40000"/>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2" name="Title 1">
            <a:extLst>
              <a:ext uri="{FF2B5EF4-FFF2-40B4-BE49-F238E27FC236}">
                <a16:creationId xmlns:a16="http://schemas.microsoft.com/office/drawing/2014/main" id="{A23046BB-C25D-4200-8F1D-B4CD5A0B1EBB}"/>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4600" dirty="0"/>
              <a:t>Face Recognition</a:t>
            </a:r>
            <a:br>
              <a:rPr lang="en-US" sz="4600" dirty="0"/>
            </a:br>
            <a:br>
              <a:rPr lang="en-US" sz="4600" dirty="0"/>
            </a:br>
            <a:r>
              <a:rPr lang="en-US" sz="4600" dirty="0"/>
              <a:t>Project Presentation</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3434C28-E244-4A3C-9FE7-FAB13765D436}"/>
              </a:ext>
            </a:extLst>
          </p:cNvPr>
          <p:cNvSpPr>
            <a:spLocks noGrp="1"/>
          </p:cNvSpPr>
          <p:nvPr>
            <p:ph type="body" sz="half" idx="2"/>
          </p:nvPr>
        </p:nvSpPr>
        <p:spPr>
          <a:xfrm>
            <a:off x="841248" y="3502152"/>
            <a:ext cx="10506456" cy="2670048"/>
          </a:xfrm>
        </p:spPr>
        <p:txBody>
          <a:bodyPr vert="horz" lIns="91440" tIns="45720" rIns="91440" bIns="45720" rtlCol="0">
            <a:normAutofit fontScale="92500" lnSpcReduction="10000"/>
          </a:bodyPr>
          <a:lstStyle/>
          <a:p>
            <a:r>
              <a:rPr lang="en-US" sz="2000" u="sng" dirty="0"/>
              <a:t>Presented By</a:t>
            </a:r>
          </a:p>
          <a:p>
            <a:pPr indent="-228600">
              <a:buFont typeface="Arial" panose="020B0604020202020204" pitchFamily="34" charset="0"/>
              <a:buChar char="•"/>
            </a:pPr>
            <a:r>
              <a:rPr lang="en-US" sz="2000" dirty="0"/>
              <a:t>Rishabh Mathur </a:t>
            </a:r>
          </a:p>
          <a:p>
            <a:endParaRPr lang="en-US" sz="2000" dirty="0"/>
          </a:p>
          <a:p>
            <a:r>
              <a:rPr lang="en-US" sz="2000" u="sng" dirty="0"/>
              <a:t>Project Guide</a:t>
            </a:r>
          </a:p>
          <a:p>
            <a:r>
              <a:rPr lang="en-US" sz="2000" dirty="0"/>
              <a:t>Mr. Deevesh Chaudhary      </a:t>
            </a:r>
          </a:p>
          <a:p>
            <a:r>
              <a:rPr lang="en-US" sz="2000" dirty="0"/>
              <a:t>Assistant Professor , IT Department , SCIT</a:t>
            </a:r>
          </a:p>
          <a:p>
            <a:r>
              <a:rPr lang="en-US" sz="2000" dirty="0"/>
              <a:t>Manipal University Jaipur</a:t>
            </a:r>
          </a:p>
          <a:p>
            <a:endParaRPr lang="en-US" sz="2000" dirty="0"/>
          </a:p>
        </p:txBody>
      </p:sp>
    </p:spTree>
    <p:extLst>
      <p:ext uri="{BB962C8B-B14F-4D97-AF65-F5344CB8AC3E}">
        <p14:creationId xmlns:p14="http://schemas.microsoft.com/office/powerpoint/2010/main" val="176764841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9C3B02-9CF6-49BF-90E6-4E4649AD03FB}"/>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b="1"/>
              <a:t>How It works..</a:t>
            </a:r>
          </a:p>
        </p:txBody>
      </p:sp>
      <p:sp>
        <p:nvSpPr>
          <p:cNvPr id="2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097DAF2-61DC-41BD-B1B8-DAE29CEB7FA7}"/>
              </a:ext>
            </a:extLst>
          </p:cNvPr>
          <p:cNvSpPr>
            <a:spLocks noGrp="1"/>
          </p:cNvSpPr>
          <p:nvPr>
            <p:ph type="body" sz="half" idx="2"/>
          </p:nvPr>
        </p:nvSpPr>
        <p:spPr>
          <a:xfrm>
            <a:off x="841247" y="2359152"/>
            <a:ext cx="3410712" cy="3425043"/>
          </a:xfrm>
        </p:spPr>
        <p:txBody>
          <a:bodyPr vert="horz" lIns="91440" tIns="45720" rIns="91440" bIns="45720" rtlCol="0">
            <a:normAutofit fontScale="92500" lnSpcReduction="10000"/>
          </a:bodyPr>
          <a:lstStyle/>
          <a:p>
            <a:pPr marL="285750" indent="-228600" algn="just">
              <a:spcAft>
                <a:spcPts val="800"/>
              </a:spcAft>
              <a:buFont typeface="Arial" panose="020B0604020202020204" pitchFamily="34" charset="0"/>
              <a:buChar char="•"/>
            </a:pPr>
            <a:r>
              <a:rPr lang="en-US" sz="1900" dirty="0">
                <a:effectLst/>
              </a:rPr>
              <a:t>When we run the </a:t>
            </a:r>
            <a:r>
              <a:rPr lang="en-US" sz="1900" b="1" dirty="0">
                <a:effectLst/>
              </a:rPr>
              <a:t>detect Mask Web cam </a:t>
            </a:r>
            <a:r>
              <a:rPr lang="en-US" sz="1900" dirty="0">
                <a:effectLst/>
              </a:rPr>
              <a:t>code, The image captured in the real time will be saved in a new folder for that date itself which contains all the captures of that day.</a:t>
            </a:r>
          </a:p>
          <a:p>
            <a:pPr marL="285750" indent="-228600" algn="just">
              <a:spcAft>
                <a:spcPts val="800"/>
              </a:spcAft>
              <a:buFont typeface="Arial" panose="020B0604020202020204" pitchFamily="34" charset="0"/>
              <a:buChar char="•"/>
            </a:pPr>
            <a:r>
              <a:rPr lang="en-US" sz="1900" dirty="0">
                <a:effectLst/>
              </a:rPr>
              <a:t>This is a continuous process.</a:t>
            </a:r>
          </a:p>
          <a:p>
            <a:pPr marL="285750" indent="-228600" algn="just">
              <a:spcAft>
                <a:spcPts val="800"/>
              </a:spcAft>
              <a:buFont typeface="Arial" panose="020B0604020202020204" pitchFamily="34" charset="0"/>
              <a:buChar char="•"/>
            </a:pPr>
            <a:r>
              <a:rPr lang="en-US" sz="1900" dirty="0"/>
              <a:t>At real time image is captured and saved in directory for further processing..</a:t>
            </a:r>
            <a:endParaRPr lang="en-US" sz="1900" dirty="0">
              <a:effectLst/>
            </a:endParaRPr>
          </a:p>
          <a:p>
            <a:pPr marL="57150">
              <a:spcAft>
                <a:spcPts val="800"/>
              </a:spcAft>
            </a:pPr>
            <a:r>
              <a:rPr lang="en-US" sz="2800" dirty="0">
                <a:effectLst/>
              </a:rPr>
              <a:t>            Input Image </a:t>
            </a:r>
            <a:r>
              <a:rPr lang="en-US" sz="2800" dirty="0">
                <a:effectLst/>
                <a:sym typeface="Wingdings" panose="05000000000000000000" pitchFamily="2" charset="2"/>
              </a:rPr>
              <a:t></a:t>
            </a:r>
            <a:endParaRPr lang="en-US" sz="2800" dirty="0">
              <a:effectLst/>
            </a:endParaRPr>
          </a:p>
          <a:p>
            <a:pPr indent="-228600">
              <a:buFont typeface="Arial" panose="020B0604020202020204" pitchFamily="34" charset="0"/>
              <a:buChar char="•"/>
            </a:pPr>
            <a:endParaRPr lang="en-US" sz="1700" dirty="0"/>
          </a:p>
        </p:txBody>
      </p:sp>
      <p:pic>
        <p:nvPicPr>
          <p:cNvPr id="5" name="Picture Placeholder 4">
            <a:extLst>
              <a:ext uri="{FF2B5EF4-FFF2-40B4-BE49-F238E27FC236}">
                <a16:creationId xmlns:a16="http://schemas.microsoft.com/office/drawing/2014/main" id="{3B6944AD-86FB-4CBF-AC07-A6975166158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54"/>
          <a:stretch/>
        </p:blipFill>
        <p:spPr>
          <a:xfrm>
            <a:off x="5124450" y="634382"/>
            <a:ext cx="6657213" cy="5495162"/>
          </a:xfrm>
          <a:prstGeom prst="rect">
            <a:avLst/>
          </a:prstGeom>
        </p:spPr>
      </p:pic>
    </p:spTree>
    <p:extLst>
      <p:ext uri="{BB962C8B-B14F-4D97-AF65-F5344CB8AC3E}">
        <p14:creationId xmlns:p14="http://schemas.microsoft.com/office/powerpoint/2010/main" val="56481659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31BB5BE-3402-4D43-97BC-F34261BB2DD3}"/>
              </a:ext>
            </a:extLst>
          </p:cNvPr>
          <p:cNvSpPr>
            <a:spLocks noGrp="1"/>
          </p:cNvSpPr>
          <p:nvPr>
            <p:ph type="subTitle" idx="1"/>
          </p:nvPr>
        </p:nvSpPr>
        <p:spPr>
          <a:xfrm>
            <a:off x="240946" y="2111789"/>
            <a:ext cx="3931920" cy="4303120"/>
          </a:xfrm>
        </p:spPr>
        <p:txBody>
          <a:bodyPr>
            <a:normAutofit fontScale="92500" lnSpcReduction="10000"/>
          </a:bodyPr>
          <a:lstStyle/>
          <a:p>
            <a:pPr marL="285750" indent="-285750" algn="just">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Once the image is saved, we trigger the next program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image mask detection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using the keys, which program will then find the images from the folder of the given day and then it will analyse all the images, whether they are with mask or without mask and save it to a new designated folder,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capture</a:t>
            </a:r>
            <a:r>
              <a:rPr lang="en-IN" sz="1800" dirty="0">
                <a:effectLst/>
                <a:latin typeface="Calibri" panose="020F0502020204030204" pitchFamily="34" charset="0"/>
                <a:ea typeface="Calibri" panose="020F0502020204030204" pitchFamily="34" charset="0"/>
                <a:cs typeface="Times New Roman" panose="02020603050405020304" pitchFamily="18" charset="0"/>
              </a:rPr>
              <a:t> where it will save the images date wise alongside a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counter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which shows the no. of people with or without mask.</a:t>
            </a:r>
          </a:p>
          <a:p>
            <a:pPr marL="285750" indent="-285750" algn="just">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images from the capture folder will now take into consideration all the images which are without mask and put it in a new folder and save the already cropped the faces separately for future purposes. </a:t>
            </a:r>
          </a:p>
          <a:p>
            <a:pPr algn="l"/>
            <a:endParaRPr lang="en-IN" sz="700" dirty="0"/>
          </a:p>
        </p:txBody>
      </p:sp>
      <p:sp>
        <p:nvSpPr>
          <p:cNvPr id="29" name="Rectangle 28">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D768C48-3083-4072-AA5E-71D5EC565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663" y="625682"/>
            <a:ext cx="1856897" cy="2670048"/>
          </a:xfrm>
          <a:prstGeom prst="rect">
            <a:avLst/>
          </a:prstGeom>
        </p:spPr>
      </p:pic>
      <p:pic>
        <p:nvPicPr>
          <p:cNvPr id="16" name="Picture 15">
            <a:extLst>
              <a:ext uri="{FF2B5EF4-FFF2-40B4-BE49-F238E27FC236}">
                <a16:creationId xmlns:a16="http://schemas.microsoft.com/office/drawing/2014/main" id="{386D3F48-10A3-44CF-82D5-AF6EFEC0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5916" y="625682"/>
            <a:ext cx="1895319" cy="2670048"/>
          </a:xfrm>
          <a:prstGeom prst="rect">
            <a:avLst/>
          </a:prstGeom>
        </p:spPr>
      </p:pic>
      <p:sp>
        <p:nvSpPr>
          <p:cNvPr id="31" name="Rectangle 30">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5E80D0F-9302-482F-81C6-7EC6A9C37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618" y="3388059"/>
            <a:ext cx="1922987" cy="2670048"/>
          </a:xfrm>
          <a:prstGeom prst="rect">
            <a:avLst/>
          </a:prstGeom>
        </p:spPr>
      </p:pic>
      <p:pic>
        <p:nvPicPr>
          <p:cNvPr id="14" name="Picture 13">
            <a:extLst>
              <a:ext uri="{FF2B5EF4-FFF2-40B4-BE49-F238E27FC236}">
                <a16:creationId xmlns:a16="http://schemas.microsoft.com/office/drawing/2014/main" id="{D2CBCDF9-EAF0-4BB2-B9AD-BDF931177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9579" y="3392424"/>
            <a:ext cx="1969902" cy="2670048"/>
          </a:xfrm>
          <a:prstGeom prst="rect">
            <a:avLst/>
          </a:prstGeom>
        </p:spPr>
      </p:pic>
    </p:spTree>
    <p:extLst>
      <p:ext uri="{BB962C8B-B14F-4D97-AF65-F5344CB8AC3E}">
        <p14:creationId xmlns:p14="http://schemas.microsoft.com/office/powerpoint/2010/main" val="11214616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21E85D96-0DB1-4521-8B87-C57E0C8F290B}"/>
              </a:ext>
            </a:extLst>
          </p:cNvPr>
          <p:cNvSpPr>
            <a:spLocks noGrp="1"/>
          </p:cNvSpPr>
          <p:nvPr>
            <p:ph type="subTitle" idx="1"/>
          </p:nvPr>
        </p:nvSpPr>
        <p:spPr>
          <a:xfrm>
            <a:off x="481029" y="981801"/>
            <a:ext cx="3933306" cy="5038647"/>
          </a:xfrm>
        </p:spPr>
        <p:txBody>
          <a:bodyPr>
            <a:normAutofit/>
          </a:bodyPr>
          <a:lstStyle/>
          <a:p>
            <a:pPr marL="285750" indent="-285750" algn="just">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Times New Roman" panose="02020603050405020304" pitchFamily="18" charset="0"/>
              </a:rPr>
              <a:t>Face Recognition model will then trace back to the no mask std folder where it will recognise the photos of the student dataset which already contains the photos of the students and then it will recognise and put the students with their name in a new csv file.</a:t>
            </a:r>
          </a:p>
          <a:p>
            <a:pPr marL="285750" indent="-285750" algn="just">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Times New Roman" panose="02020603050405020304" pitchFamily="18" charset="0"/>
              </a:rPr>
              <a:t>Now the person without a mask will be further divided into 2 different categories –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Known</a:t>
            </a:r>
            <a:r>
              <a:rPr lang="en-IN" sz="14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Unknown</a:t>
            </a:r>
            <a:r>
              <a:rPr lang="en-IN" sz="1400" dirty="0">
                <a:effectLst/>
                <a:latin typeface="Calibri" panose="020F0502020204030204" pitchFamily="34" charset="0"/>
                <a:ea typeface="Calibri" panose="020F0502020204030204" pitchFamily="34" charset="0"/>
                <a:cs typeface="Times New Roman" panose="02020603050405020304" pitchFamily="18" charset="0"/>
              </a:rPr>
              <a:t>. The once who are in the dataset, will be put in the known folder and those are neither wearing a mask nor are in the dataset, they would be put in the unknown category and their images would be popped on the screen.</a:t>
            </a:r>
          </a:p>
          <a:p>
            <a:pPr marL="285750" indent="-285750" algn="just">
              <a:spcAft>
                <a:spcPts val="800"/>
              </a:spcAft>
              <a:buFont typeface="Arial" panose="020B0604020202020204" pitchFamily="34" charset="0"/>
              <a:buChar char="•"/>
            </a:pPr>
            <a:r>
              <a:rPr lang="en-IN" sz="1400" i="1" dirty="0">
                <a:effectLst/>
                <a:latin typeface="Calibri" panose="020F0502020204030204" pitchFamily="34" charset="0"/>
                <a:ea typeface="Calibri" panose="020F0502020204030204" pitchFamily="34" charset="0"/>
                <a:cs typeface="Times New Roman" panose="02020603050405020304" pitchFamily="18" charset="0"/>
              </a:rPr>
              <a:t>Also the person with mask will be saved in a separate csv file with the no. of count</a:t>
            </a:r>
          </a:p>
          <a:p>
            <a:pPr algn="just">
              <a:spcAft>
                <a:spcPts val="800"/>
              </a:spcAft>
            </a:pPr>
            <a:r>
              <a:rPr lang="en-IN" sz="1400" i="1" dirty="0">
                <a:latin typeface="Calibri" panose="020F0502020204030204" pitchFamily="34" charset="0"/>
                <a:ea typeface="Calibri" panose="020F0502020204030204" pitchFamily="34" charset="0"/>
                <a:cs typeface="Times New Roman" panose="02020603050405020304" pitchFamily="18" charset="0"/>
              </a:rPr>
              <a:t>We have tried to explain the entire process in the form of a flow chart for better understanding…..</a:t>
            </a:r>
            <a:r>
              <a:rPr lang="en-IN" sz="1400" i="1"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l">
              <a:spcAft>
                <a:spcPts val="800"/>
              </a:spcAft>
              <a:buFont typeface="Arial" panose="020B0604020202020204" pitchFamily="34" charset="0"/>
              <a:buChar char="•"/>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Graphical user interface, website&#10;&#10;Description automatically generated">
            <a:extLst>
              <a:ext uri="{FF2B5EF4-FFF2-40B4-BE49-F238E27FC236}">
                <a16:creationId xmlns:a16="http://schemas.microsoft.com/office/drawing/2014/main" id="{90B7CB04-AA8F-46EA-AD19-B7637964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693707"/>
            <a:ext cx="6408836" cy="5319333"/>
          </a:xfrm>
          <a:prstGeom prst="rect">
            <a:avLst/>
          </a:prstGeom>
        </p:spPr>
      </p:pic>
    </p:spTree>
    <p:extLst>
      <p:ext uri="{BB962C8B-B14F-4D97-AF65-F5344CB8AC3E}">
        <p14:creationId xmlns:p14="http://schemas.microsoft.com/office/powerpoint/2010/main" val="417660091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E6CCA3-E993-4238-B17E-582EC1DCC95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latin typeface="+mj-lt"/>
                <a:ea typeface="+mj-ea"/>
                <a:cs typeface="+mj-cs"/>
              </a:rPr>
              <a:t>Flow Chart of Working process…</a:t>
            </a:r>
          </a:p>
        </p:txBody>
      </p:sp>
      <p:pic>
        <p:nvPicPr>
          <p:cNvPr id="5" name="Picture 4" descr="Diagram&#10;&#10;Description automatically generated">
            <a:extLst>
              <a:ext uri="{FF2B5EF4-FFF2-40B4-BE49-F238E27FC236}">
                <a16:creationId xmlns:a16="http://schemas.microsoft.com/office/drawing/2014/main" id="{75E220EF-4E68-4BB5-A938-2CEFCEEA731C}"/>
              </a:ext>
            </a:extLst>
          </p:cNvPr>
          <p:cNvPicPr>
            <a:picLocks noChangeAspect="1"/>
          </p:cNvPicPr>
          <p:nvPr/>
        </p:nvPicPr>
        <p:blipFill rotWithShape="1">
          <a:blip r:embed="rId2">
            <a:extLst>
              <a:ext uri="{28A0092B-C50C-407E-A947-70E740481C1C}">
                <a14:useLocalDpi xmlns:a14="http://schemas.microsoft.com/office/drawing/2010/main" val="0"/>
              </a:ext>
            </a:extLst>
          </a:blip>
          <a:srcRect t="1158" b="2223"/>
          <a:stretch/>
        </p:blipFill>
        <p:spPr>
          <a:xfrm>
            <a:off x="4895559" y="0"/>
            <a:ext cx="6896388" cy="6904893"/>
          </a:xfrm>
          <a:prstGeom prst="rect">
            <a:avLst/>
          </a:prstGeom>
        </p:spPr>
      </p:pic>
    </p:spTree>
    <p:extLst>
      <p:ext uri="{BB962C8B-B14F-4D97-AF65-F5344CB8AC3E}">
        <p14:creationId xmlns:p14="http://schemas.microsoft.com/office/powerpoint/2010/main" val="341764162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1742F7D-B104-4CD0-A920-F474D57CAE0B}"/>
              </a:ext>
            </a:extLst>
          </p:cNvPr>
          <p:cNvPicPr>
            <a:picLocks noChangeAspect="1"/>
          </p:cNvPicPr>
          <p:nvPr/>
        </p:nvPicPr>
        <p:blipFill rotWithShape="1">
          <a:blip r:embed="rId2">
            <a:extLst>
              <a:ext uri="{28A0092B-C50C-407E-A947-70E740481C1C}">
                <a14:useLocalDpi xmlns:a14="http://schemas.microsoft.com/office/drawing/2010/main" val="0"/>
              </a:ext>
            </a:extLst>
          </a:blip>
          <a:srcRect t="988" b="988"/>
          <a:stretch/>
        </p:blipFill>
        <p:spPr>
          <a:xfrm>
            <a:off x="4221575" y="0"/>
            <a:ext cx="2835965" cy="6864019"/>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5715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D08271C1-F1AC-448D-A097-8EA7A1E58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36" y="-129900"/>
            <a:ext cx="6857927" cy="694473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0802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2">
            <a:extLst>
              <a:ext uri="{FF2B5EF4-FFF2-40B4-BE49-F238E27FC236}">
                <a16:creationId xmlns:a16="http://schemas.microsoft.com/office/drawing/2014/main" id="{166265A8-31A9-42F8-AE34-E3E12765D2D7}"/>
              </a:ext>
            </a:extLst>
          </p:cNvPr>
          <p:cNvSpPr>
            <a:spLocks noGrp="1"/>
          </p:cNvSpPr>
          <p:nvPr>
            <p:ph idx="1"/>
          </p:nvPr>
        </p:nvSpPr>
        <p:spPr>
          <a:xfrm>
            <a:off x="167894" y="1275334"/>
            <a:ext cx="3438906" cy="3207258"/>
          </a:xfrm>
        </p:spPr>
        <p:txBody>
          <a:bodyPr anchor="t">
            <a:normAutofit/>
          </a:bodyPr>
          <a:lstStyle/>
          <a:p>
            <a:r>
              <a:rPr lang="en-US" sz="2400" b="1" dirty="0"/>
              <a:t>Output Image is saved in the following format…</a:t>
            </a:r>
          </a:p>
          <a:p>
            <a:pPr marL="0" indent="0">
              <a:buNone/>
            </a:pPr>
            <a:endParaRPr lang="en-US" sz="2400" b="1" dirty="0"/>
          </a:p>
          <a:p>
            <a:pPr marL="0" indent="0">
              <a:buNone/>
            </a:pPr>
            <a:endParaRPr lang="en-US" sz="2400" b="1" dirty="0"/>
          </a:p>
          <a:p>
            <a:pPr marL="0" indent="0">
              <a:buNone/>
            </a:pPr>
            <a:r>
              <a:rPr lang="en-US" sz="2400" b="1" dirty="0"/>
              <a:t>                Output Image </a:t>
            </a:r>
            <a:r>
              <a:rPr lang="en-US" sz="2400" b="1" dirty="0">
                <a:sym typeface="Wingdings" panose="05000000000000000000" pitchFamily="2" charset="2"/>
              </a:rPr>
              <a:t></a:t>
            </a:r>
            <a:endParaRPr lang="en-US" sz="2400" b="1" dirty="0"/>
          </a:p>
        </p:txBody>
      </p:sp>
      <p:pic>
        <p:nvPicPr>
          <p:cNvPr id="9" name="Content Placeholder 8" descr="A collage of a person&#10;&#10;Description automatically generated with low confidence">
            <a:extLst>
              <a:ext uri="{FF2B5EF4-FFF2-40B4-BE49-F238E27FC236}">
                <a16:creationId xmlns:a16="http://schemas.microsoft.com/office/drawing/2014/main" id="{1219FED0-6014-4EFC-9CB9-6732764F3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31" y="843533"/>
            <a:ext cx="6400212" cy="5280175"/>
          </a:xfrm>
          <a:prstGeom prst="rect">
            <a:avLst/>
          </a:prstGeom>
        </p:spPr>
      </p:pic>
    </p:spTree>
    <p:extLst>
      <p:ext uri="{BB962C8B-B14F-4D97-AF65-F5344CB8AC3E}">
        <p14:creationId xmlns:p14="http://schemas.microsoft.com/office/powerpoint/2010/main" val="3235727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person, room, table&#10;&#10;Description automatically generated">
            <a:extLst>
              <a:ext uri="{FF2B5EF4-FFF2-40B4-BE49-F238E27FC236}">
                <a16:creationId xmlns:a16="http://schemas.microsoft.com/office/drawing/2014/main" id="{7273A043-C0AA-43B3-B9E7-8106123E623E}"/>
              </a:ext>
            </a:extLst>
          </p:cNvPr>
          <p:cNvPicPr>
            <a:picLocks noChangeAspect="1"/>
          </p:cNvPicPr>
          <p:nvPr/>
        </p:nvPicPr>
        <p:blipFill rotWithShape="1">
          <a:blip r:embed="rId2">
            <a:extLst>
              <a:ext uri="{28A0092B-C50C-407E-A947-70E740481C1C}">
                <a14:useLocalDpi xmlns:a14="http://schemas.microsoft.com/office/drawing/2010/main" val="0"/>
              </a:ext>
            </a:extLst>
          </a:blip>
          <a:srcRect l="26522" r="17227" b="-2"/>
          <a:stretch/>
        </p:blipFill>
        <p:spPr>
          <a:xfrm>
            <a:off x="3793813" y="744344"/>
            <a:ext cx="4627646" cy="4627648"/>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13" name="Picture 12" descr="A group of people in a classroom&#10;&#10;Description automatically generated with medium confidence">
            <a:extLst>
              <a:ext uri="{FF2B5EF4-FFF2-40B4-BE49-F238E27FC236}">
                <a16:creationId xmlns:a16="http://schemas.microsoft.com/office/drawing/2014/main" id="{0649A4C3-0732-4052-8408-533FFD4FA29D}"/>
              </a:ext>
            </a:extLst>
          </p:cNvPr>
          <p:cNvPicPr>
            <a:picLocks noChangeAspect="1"/>
          </p:cNvPicPr>
          <p:nvPr/>
        </p:nvPicPr>
        <p:blipFill rotWithShape="1">
          <a:blip r:embed="rId3">
            <a:extLst>
              <a:ext uri="{28A0092B-C50C-407E-A947-70E740481C1C}">
                <a14:useLocalDpi xmlns:a14="http://schemas.microsoft.com/office/drawing/2010/main" val="0"/>
              </a:ext>
            </a:extLst>
          </a:blip>
          <a:srcRect l="20529" r="20612" b="4"/>
          <a:stretch/>
        </p:blipFill>
        <p:spPr>
          <a:xfrm>
            <a:off x="1319706"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15" name="Picture 14" descr="A group of people wearing clothing&#10;&#10;Description automatically generated with low confidence">
            <a:extLst>
              <a:ext uri="{FF2B5EF4-FFF2-40B4-BE49-F238E27FC236}">
                <a16:creationId xmlns:a16="http://schemas.microsoft.com/office/drawing/2014/main" id="{CBEA2745-E0A8-410A-B23D-DD0A098328BE}"/>
              </a:ext>
            </a:extLst>
          </p:cNvPr>
          <p:cNvPicPr>
            <a:picLocks noChangeAspect="1"/>
          </p:cNvPicPr>
          <p:nvPr/>
        </p:nvPicPr>
        <p:blipFill rotWithShape="1">
          <a:blip r:embed="rId4">
            <a:extLst>
              <a:ext uri="{28A0092B-C50C-407E-A947-70E740481C1C}">
                <a14:useLocalDpi xmlns:a14="http://schemas.microsoft.com/office/drawing/2010/main" val="0"/>
              </a:ext>
            </a:extLst>
          </a:blip>
          <a:srcRect l="31288" r="5960"/>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spTree>
    <p:extLst>
      <p:ext uri="{BB962C8B-B14F-4D97-AF65-F5344CB8AC3E}">
        <p14:creationId xmlns:p14="http://schemas.microsoft.com/office/powerpoint/2010/main" val="233956322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9851A08-3A2C-4061-A055-75637757549B}"/>
              </a:ext>
            </a:extLst>
          </p:cNvPr>
          <p:cNvSpPr>
            <a:spLocks noGrp="1"/>
          </p:cNvSpPr>
          <p:nvPr>
            <p:ph sz="half" idx="2"/>
          </p:nvPr>
        </p:nvSpPr>
        <p:spPr>
          <a:xfrm>
            <a:off x="5198993" y="1412489"/>
            <a:ext cx="2926080" cy="4363844"/>
          </a:xfrm>
        </p:spPr>
        <p:txBody>
          <a:bodyPr>
            <a:normAutofit lnSpcReduction="10000"/>
          </a:bodyPr>
          <a:lstStyle/>
          <a:p>
            <a:pPr marL="0" indent="0">
              <a:buNone/>
            </a:pPr>
            <a:r>
              <a:rPr lang="en-IN" sz="2400" b="1">
                <a:latin typeface="Arial Black" panose="020B0A04020102020204" pitchFamily="34" charset="0"/>
              </a:rPr>
              <a:t>Libraries used:-</a:t>
            </a:r>
          </a:p>
          <a:p>
            <a:r>
              <a:rPr lang="en-IN" sz="1700" b="0" i="0">
                <a:effectLst/>
                <a:latin typeface="Times New Roman" panose="02020603050405020304" pitchFamily="18" charset="0"/>
                <a:cs typeface="Times New Roman" panose="02020603050405020304" pitchFamily="18" charset="0"/>
              </a:rPr>
              <a:t>Tensorflow</a:t>
            </a:r>
          </a:p>
          <a:p>
            <a:r>
              <a:rPr lang="en-IN" sz="1700" b="0" i="0">
                <a:effectLst/>
                <a:latin typeface="Times New Roman" panose="02020603050405020304" pitchFamily="18" charset="0"/>
                <a:cs typeface="Times New Roman" panose="02020603050405020304" pitchFamily="18" charset="0"/>
              </a:rPr>
              <a:t>Keras</a:t>
            </a:r>
          </a:p>
          <a:p>
            <a:r>
              <a:rPr lang="en-IN" sz="1700" b="0" i="0">
                <a:effectLst/>
                <a:latin typeface="Times New Roman" panose="02020603050405020304" pitchFamily="18" charset="0"/>
                <a:cs typeface="Times New Roman" panose="02020603050405020304" pitchFamily="18" charset="0"/>
              </a:rPr>
              <a:t>imutils</a:t>
            </a:r>
          </a:p>
          <a:p>
            <a:r>
              <a:rPr lang="en-IN" sz="1700" b="0" i="0">
                <a:effectLst/>
                <a:latin typeface="Times New Roman" panose="02020603050405020304" pitchFamily="18" charset="0"/>
                <a:cs typeface="Times New Roman" panose="02020603050405020304" pitchFamily="18" charset="0"/>
              </a:rPr>
              <a:t>numpy</a:t>
            </a:r>
          </a:p>
          <a:p>
            <a:r>
              <a:rPr lang="en-IN" sz="1700" b="0" i="0">
                <a:effectLst/>
                <a:latin typeface="Times New Roman" panose="02020603050405020304" pitchFamily="18" charset="0"/>
                <a:cs typeface="Times New Roman" panose="02020603050405020304" pitchFamily="18" charset="0"/>
              </a:rPr>
              <a:t>opencv-contrib-python</a:t>
            </a:r>
          </a:p>
          <a:p>
            <a:r>
              <a:rPr lang="en-IN" sz="1700" b="0" i="0">
                <a:effectLst/>
                <a:latin typeface="Times New Roman" panose="02020603050405020304" pitchFamily="18" charset="0"/>
                <a:cs typeface="Times New Roman" panose="02020603050405020304" pitchFamily="18" charset="0"/>
              </a:rPr>
              <a:t>matplotlib</a:t>
            </a:r>
          </a:p>
          <a:p>
            <a:r>
              <a:rPr lang="en-IN" sz="1700" b="0" i="0">
                <a:effectLst/>
                <a:latin typeface="Times New Roman" panose="02020603050405020304" pitchFamily="18" charset="0"/>
                <a:cs typeface="Times New Roman" panose="02020603050405020304" pitchFamily="18" charset="0"/>
              </a:rPr>
              <a:t>scipy</a:t>
            </a:r>
          </a:p>
          <a:p>
            <a:r>
              <a:rPr lang="en-IN" sz="1700" b="0" i="0">
                <a:effectLst/>
                <a:latin typeface="Times New Roman" panose="02020603050405020304" pitchFamily="18" charset="0"/>
                <a:cs typeface="Times New Roman" panose="02020603050405020304" pitchFamily="18" charset="0"/>
              </a:rPr>
              <a:t>pandas</a:t>
            </a:r>
          </a:p>
          <a:p>
            <a:r>
              <a:rPr lang="en-IN" sz="1700" b="0" i="0">
                <a:effectLst/>
                <a:latin typeface="Times New Roman" panose="02020603050405020304" pitchFamily="18" charset="0"/>
                <a:cs typeface="Times New Roman" panose="02020603050405020304" pitchFamily="18" charset="0"/>
              </a:rPr>
              <a:t>DateTime</a:t>
            </a:r>
          </a:p>
          <a:p>
            <a:r>
              <a:rPr lang="en-IN" sz="1700" b="0" i="0">
                <a:effectLst/>
                <a:latin typeface="Times New Roman" panose="02020603050405020304" pitchFamily="18" charset="0"/>
                <a:cs typeface="Times New Roman" panose="02020603050405020304" pitchFamily="18" charset="0"/>
              </a:rPr>
              <a:t>cvlib</a:t>
            </a:r>
          </a:p>
          <a:p>
            <a:r>
              <a:rPr lang="en-IN" sz="1700" b="0" i="0">
                <a:effectLst/>
                <a:latin typeface="Times New Roman" panose="02020603050405020304" pitchFamily="18" charset="0"/>
                <a:cs typeface="Times New Roman" panose="02020603050405020304" pitchFamily="18" charset="0"/>
              </a:rPr>
              <a:t>face_recognition</a:t>
            </a:r>
          </a:p>
          <a:p>
            <a:pPr marL="0" indent="0">
              <a:buNone/>
            </a:pPr>
            <a:endParaRPr lang="en-IN" sz="1700"/>
          </a:p>
          <a:p>
            <a:pPr marL="0" indent="0">
              <a:buNone/>
            </a:pPr>
            <a:endParaRPr lang="en-IN" sz="1700" dirty="0"/>
          </a:p>
        </p:txBody>
      </p:sp>
    </p:spTree>
    <p:extLst>
      <p:ext uri="{BB962C8B-B14F-4D97-AF65-F5344CB8AC3E}">
        <p14:creationId xmlns:p14="http://schemas.microsoft.com/office/powerpoint/2010/main" val="1158553566"/>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9DF863-CFA6-4C87-8EF3-DD170F19CC3D}"/>
              </a:ext>
            </a:extLst>
          </p:cNvPr>
          <p:cNvSpPr>
            <a:spLocks noGrp="1"/>
          </p:cNvSpPr>
          <p:nvPr>
            <p:ph sz="half" idx="1"/>
          </p:nvPr>
        </p:nvSpPr>
        <p:spPr>
          <a:xfrm>
            <a:off x="5042579" y="1368100"/>
            <a:ext cx="4305608" cy="4363844"/>
          </a:xfrm>
        </p:spPr>
        <p:txBody>
          <a:bodyPr>
            <a:normAutofit lnSpcReduction="10000"/>
          </a:bodyPr>
          <a:lstStyle/>
          <a:p>
            <a:pPr marL="0" lvl="0" indent="0">
              <a:buNone/>
            </a:pPr>
            <a:r>
              <a:rPr lang="en-US" sz="2400" b="1" dirty="0">
                <a:effectLst/>
                <a:latin typeface="Arial Black" panose="020B0A04020102020204" pitchFamily="34" charset="0"/>
                <a:ea typeface="Calibri" panose="020F0502020204030204" pitchFamily="34" charset="0"/>
              </a:rPr>
              <a:t>References:-</a:t>
            </a:r>
          </a:p>
          <a:p>
            <a:pPr algn="just"/>
            <a:r>
              <a:rPr lang="en-US" sz="1400" dirty="0">
                <a:effectLst/>
                <a:latin typeface="Times New Roman" panose="02020603050405020304" pitchFamily="18" charset="0"/>
                <a:ea typeface="Calibri" panose="020F0502020204030204" pitchFamily="34" charset="0"/>
              </a:rPr>
              <a:t>Gaurav Kumar and Pradeep Kumar Bhatia. 2014. A Detailed Review of Feature Extraction in Image Processing Systems. In Proceedings of the 2014 Fourth International Conference on Advanced Computing &amp;amp; Communication Technologies (ACCT '14). IEEE Computer Society, USA, 5–12. </a:t>
            </a:r>
            <a:r>
              <a:rPr lang="en-US" sz="1400" dirty="0" err="1">
                <a:effectLst/>
                <a:latin typeface="Times New Roman" panose="02020603050405020304" pitchFamily="18" charset="0"/>
                <a:ea typeface="Calibri" panose="020F0502020204030204" pitchFamily="34" charset="0"/>
              </a:rPr>
              <a:t>DOI:https</a:t>
            </a:r>
            <a:r>
              <a:rPr lang="en-US" sz="1400" dirty="0">
                <a:effectLst/>
                <a:latin typeface="Times New Roman" panose="02020603050405020304" pitchFamily="18" charset="0"/>
                <a:ea typeface="Calibri" panose="020F0502020204030204" pitchFamily="34" charset="0"/>
              </a:rPr>
              <a:t>://doi.org/10.1109/ACCT.2014.74 </a:t>
            </a:r>
            <a:endParaRPr lang="en-IN" sz="1400" dirty="0">
              <a:effectLst/>
              <a:latin typeface="Times New Roman" panose="02020603050405020304" pitchFamily="18" charset="0"/>
              <a:ea typeface="Calibri" panose="020F0502020204030204" pitchFamily="34" charset="0"/>
            </a:endParaRPr>
          </a:p>
          <a:p>
            <a:pPr algn="just"/>
            <a:r>
              <a:rPr lang="en-US" sz="1400" dirty="0">
                <a:effectLst/>
                <a:latin typeface="Times New Roman" panose="02020603050405020304" pitchFamily="18" charset="0"/>
                <a:ea typeface="Calibri" panose="020F0502020204030204" pitchFamily="34" charset="0"/>
              </a:rPr>
              <a:t>Leila </a:t>
            </a:r>
            <a:r>
              <a:rPr lang="en-US" sz="1400" dirty="0" err="1">
                <a:effectLst/>
                <a:latin typeface="Times New Roman" panose="02020603050405020304" pitchFamily="18" charset="0"/>
                <a:ea typeface="Calibri" panose="020F0502020204030204" pitchFamily="34" charset="0"/>
              </a:rPr>
              <a:t>Kabbai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Mehrez</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Abdellaoui</a:t>
            </a:r>
            <a:r>
              <a:rPr lang="en-US" sz="1400" dirty="0">
                <a:effectLst/>
                <a:latin typeface="Times New Roman" panose="02020603050405020304" pitchFamily="18" charset="0"/>
                <a:ea typeface="Calibri" panose="020F0502020204030204" pitchFamily="34" charset="0"/>
              </a:rPr>
              <a:t>, and Ali </a:t>
            </a:r>
            <a:r>
              <a:rPr lang="en-US" sz="1400" dirty="0" err="1">
                <a:effectLst/>
                <a:latin typeface="Times New Roman" panose="02020603050405020304" pitchFamily="18" charset="0"/>
                <a:ea typeface="Calibri" panose="020F0502020204030204" pitchFamily="34" charset="0"/>
              </a:rPr>
              <a:t>Douik</a:t>
            </a:r>
            <a:r>
              <a:rPr lang="en-US" sz="1400" dirty="0">
                <a:effectLst/>
                <a:latin typeface="Times New Roman" panose="02020603050405020304" pitchFamily="18" charset="0"/>
                <a:ea typeface="Calibri" panose="020F0502020204030204" pitchFamily="34" charset="0"/>
              </a:rPr>
              <a:t>. 2019. Image classification by combining local and global features. Vis. Comput.35, 5 (May 2019), 679–693. </a:t>
            </a:r>
            <a:r>
              <a:rPr lang="en-US" sz="1400" dirty="0" err="1">
                <a:effectLst/>
                <a:latin typeface="Times New Roman" panose="02020603050405020304" pitchFamily="18" charset="0"/>
                <a:ea typeface="Calibri" panose="020F0502020204030204" pitchFamily="34" charset="0"/>
              </a:rPr>
              <a:t>DOI:https</a:t>
            </a:r>
            <a:r>
              <a:rPr lang="en-US" sz="1400" dirty="0">
                <a:effectLst/>
                <a:latin typeface="Times New Roman" panose="02020603050405020304" pitchFamily="18" charset="0"/>
                <a:ea typeface="Calibri" panose="020F0502020204030204" pitchFamily="34" charset="0"/>
              </a:rPr>
              <a:t>://doi.org/10.1007/s00371-018-1503-03.</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2"/>
              </a:rPr>
              <a:t>https://www.pathpartnertech.com/what-is-facial-recognition-technology-and-how-it-works/</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3"/>
              </a:rPr>
              <a:t>https://towardsdatascience.com/face-recognition-for-beginners-a7a9bd5eb5c2</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4"/>
              </a:rPr>
              <a:t>https://www.facefirst.com/blog/amazing-uses-for-face-recognition-facial-recognition-use-cases/</a:t>
            </a:r>
            <a:endParaRPr lang="en-IN" sz="1400" dirty="0">
              <a:effectLst/>
              <a:latin typeface="Times New Roman" panose="02020603050405020304" pitchFamily="18" charset="0"/>
              <a:ea typeface="Calibri" panose="020F0502020204030204" pitchFamily="34" charset="0"/>
            </a:endParaRPr>
          </a:p>
          <a:p>
            <a:endParaRPr lang="en-IN" sz="1100" dirty="0"/>
          </a:p>
        </p:txBody>
      </p:sp>
    </p:spTree>
    <p:extLst>
      <p:ext uri="{BB962C8B-B14F-4D97-AF65-F5344CB8AC3E}">
        <p14:creationId xmlns:p14="http://schemas.microsoft.com/office/powerpoint/2010/main" val="2538410096"/>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753BB-17EB-4D7A-B3B5-9FEEE539DB41}"/>
              </a:ext>
            </a:extLst>
          </p:cNvPr>
          <p:cNvSpPr>
            <a:spLocks noGrp="1"/>
          </p:cNvSpPr>
          <p:nvPr>
            <p:ph type="title"/>
          </p:nvPr>
        </p:nvSpPr>
        <p:spPr>
          <a:xfrm>
            <a:off x="5596502" y="600350"/>
            <a:ext cx="5754896" cy="602597"/>
          </a:xfrm>
        </p:spPr>
        <p:txBody>
          <a:bodyPr vert="horz" lIns="91440" tIns="45720" rIns="91440" bIns="45720" rtlCol="0" anchor="b">
            <a:normAutofit fontScale="90000"/>
          </a:bodyPr>
          <a:lstStyle/>
          <a:p>
            <a:r>
              <a:rPr lang="en-US" sz="4000" dirty="0"/>
              <a:t>Introduction</a:t>
            </a:r>
          </a:p>
        </p:txBody>
      </p:sp>
      <p:pic>
        <p:nvPicPr>
          <p:cNvPr id="10" name="Content Placeholder 9" descr="Graphical user interface, application&#10;&#10;Description automatically generated">
            <a:extLst>
              <a:ext uri="{FF2B5EF4-FFF2-40B4-BE49-F238E27FC236}">
                <a16:creationId xmlns:a16="http://schemas.microsoft.com/office/drawing/2014/main" id="{6B53DFB2-ED18-4DF5-9174-AFB1D2FD31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929" r="9430" b="1"/>
          <a:stretch/>
        </p:blipFill>
        <p:spPr>
          <a:xfrm>
            <a:off x="757208" y="680720"/>
            <a:ext cx="4187087" cy="4686151"/>
          </a:xfrm>
          <a:prstGeom prst="rect">
            <a:avLst/>
          </a:prstGeom>
        </p:spPr>
      </p:pic>
      <p:sp>
        <p:nvSpPr>
          <p:cNvPr id="4" name="Text Placeholder 3">
            <a:extLst>
              <a:ext uri="{FF2B5EF4-FFF2-40B4-BE49-F238E27FC236}">
                <a16:creationId xmlns:a16="http://schemas.microsoft.com/office/drawing/2014/main" id="{5EEA7AF2-ED90-49A6-83D4-7E3F112AF19C}"/>
              </a:ext>
            </a:extLst>
          </p:cNvPr>
          <p:cNvSpPr>
            <a:spLocks noGrp="1"/>
          </p:cNvSpPr>
          <p:nvPr>
            <p:ph type="body" sz="half" idx="2"/>
          </p:nvPr>
        </p:nvSpPr>
        <p:spPr>
          <a:xfrm>
            <a:off x="5596502" y="1202948"/>
            <a:ext cx="5754896" cy="4217712"/>
          </a:xfrm>
        </p:spPr>
        <p:txBody>
          <a:bodyPr vert="horz" lIns="91440" tIns="45720" rIns="91440" bIns="45720" rtlCol="0" anchor="t">
            <a:normAutofit/>
          </a:bodyPr>
          <a:lstStyle/>
          <a:p>
            <a:pPr marL="285750" indent="-285750" algn="just">
              <a:buFont typeface="Arial" panose="020B0604020202020204" pitchFamily="34" charset="0"/>
              <a:buChar char="•"/>
            </a:pPr>
            <a:r>
              <a:rPr lang="en-US" dirty="0">
                <a:effectLst/>
              </a:rPr>
              <a:t>Face recognition is one of the challenging tasks in computer      vision research area. It is method of identifying or verifying the identity of individual using their faces. Provided with number of facial images, a machine learning model needs to be trained that detects faces with an acceptable accuracy level.</a:t>
            </a:r>
          </a:p>
          <a:p>
            <a:pPr marL="285750" indent="-285750" algn="just">
              <a:buFont typeface="Arial" panose="020B0604020202020204" pitchFamily="34" charset="0"/>
              <a:buChar char="•"/>
            </a:pPr>
            <a:r>
              <a:rPr lang="en-US" spc="-5" dirty="0">
                <a:effectLst/>
              </a:rPr>
              <a:t>Face recognition is one of the many wonders that AI research has brought forward to the world. It is a subject of curiosity for many, who would like to have a basic understanding of how things work.</a:t>
            </a:r>
            <a:endParaRPr lang="en-US" spc="-5" dirty="0"/>
          </a:p>
          <a:p>
            <a:pPr marL="285750" indent="-285750" algn="just">
              <a:buFont typeface="Arial" panose="020B0604020202020204" pitchFamily="34" charset="0"/>
              <a:buChar char="•"/>
            </a:pPr>
            <a:r>
              <a:rPr lang="en-US" spc="-5" dirty="0">
                <a:effectLst/>
              </a:rPr>
              <a:t>The main question lies now that how do we recognize a face?</a:t>
            </a:r>
          </a:p>
          <a:p>
            <a:pPr marL="285750" indent="-285750" algn="just">
              <a:buFont typeface="Arial" panose="020B0604020202020204" pitchFamily="34" charset="0"/>
              <a:buChar char="•"/>
            </a:pPr>
            <a:r>
              <a:rPr lang="en-US" spc="-5" dirty="0">
                <a:effectLst/>
              </a:rPr>
              <a:t>Most images of human faces have two eyes, a nose, lips, forehead, chin, ears, hair and that rarely changes. Yet, faces are different from each other.</a:t>
            </a:r>
          </a:p>
          <a:p>
            <a:pPr marL="285750" indent="-285750" algn="just">
              <a:buFont typeface="Arial" panose="020B0604020202020204" pitchFamily="34" charset="0"/>
              <a:buChar char="•"/>
            </a:pPr>
            <a:r>
              <a:rPr lang="en-US" spc="-5" dirty="0">
                <a:effectLst/>
              </a:rPr>
              <a:t>What makes them different? At the same time, face of the same                                                                                                   person changes with emotion, expression</a:t>
            </a:r>
            <a:r>
              <a:rPr lang="en-US" spc="-5" dirty="0"/>
              <a:t>. , age. In fact just a minor change in orientation creates a different image.</a:t>
            </a:r>
            <a:endParaRPr lang="en-US" dirty="0">
              <a:effectLst/>
            </a:endParaRPr>
          </a:p>
        </p:txBody>
      </p:sp>
      <p:sp>
        <p:nvSpPr>
          <p:cNvPr id="47" name="Rectangle 4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72964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000260-2FB3-4BCD-9BC0-B01C3962198E}"/>
              </a:ext>
            </a:extLst>
          </p:cNvPr>
          <p:cNvSpPr>
            <a:spLocks noGrp="1"/>
          </p:cNvSpPr>
          <p:nvPr>
            <p:ph type="title"/>
          </p:nvPr>
        </p:nvSpPr>
        <p:spPr>
          <a:xfrm>
            <a:off x="839788" y="457200"/>
            <a:ext cx="3932237" cy="1600200"/>
          </a:xfrm>
        </p:spPr>
        <p:txBody>
          <a:bodyPr/>
          <a:lstStyle/>
          <a:p>
            <a:r>
              <a:rPr lang="en-US" dirty="0"/>
              <a:t>Thank You</a:t>
            </a:r>
          </a:p>
        </p:txBody>
      </p:sp>
      <p:pic>
        <p:nvPicPr>
          <p:cNvPr id="14" name="Picture Placeholder 13">
            <a:extLst>
              <a:ext uri="{FF2B5EF4-FFF2-40B4-BE49-F238E27FC236}">
                <a16:creationId xmlns:a16="http://schemas.microsoft.com/office/drawing/2014/main" id="{44546A15-66C9-4FDD-A177-1295E50EC60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85" t="3166" r="3185" b="25596"/>
          <a:stretch/>
        </p:blipFill>
        <p:spPr>
          <a:xfrm>
            <a:off x="0" y="-2"/>
            <a:ext cx="12192000" cy="6858000"/>
          </a:xfrm>
        </p:spPr>
      </p:pic>
      <p:sp>
        <p:nvSpPr>
          <p:cNvPr id="8" name="Text Placeholder 7">
            <a:extLst>
              <a:ext uri="{FF2B5EF4-FFF2-40B4-BE49-F238E27FC236}">
                <a16:creationId xmlns:a16="http://schemas.microsoft.com/office/drawing/2014/main" id="{EEBEBAE5-F05D-4394-B5A3-2102FEFE7577}"/>
              </a:ext>
            </a:extLst>
          </p:cNvPr>
          <p:cNvSpPr>
            <a:spLocks noGrp="1"/>
          </p:cNvSpPr>
          <p:nvPr>
            <p:ph type="body" sz="half" idx="2"/>
          </p:nvPr>
        </p:nvSpPr>
        <p:spPr>
          <a:xfrm>
            <a:off x="839788" y="2057400"/>
            <a:ext cx="3932237" cy="3811588"/>
          </a:xfrm>
        </p:spPr>
        <p:txBody>
          <a:bodyPr/>
          <a:lstStyle/>
          <a:p>
            <a:r>
              <a:rPr lang="en-US" dirty="0"/>
              <a:t>.</a:t>
            </a:r>
          </a:p>
        </p:txBody>
      </p:sp>
      <p:sp>
        <p:nvSpPr>
          <p:cNvPr id="19" name="Rectangle 18">
            <a:extLst>
              <a:ext uri="{FF2B5EF4-FFF2-40B4-BE49-F238E27FC236}">
                <a16:creationId xmlns:a16="http://schemas.microsoft.com/office/drawing/2014/main" id="{DC019CC1-E42E-465F-8E27-705830178600}"/>
              </a:ext>
            </a:extLst>
          </p:cNvPr>
          <p:cNvSpPr/>
          <p:nvPr/>
        </p:nvSpPr>
        <p:spPr>
          <a:xfrm>
            <a:off x="4150435" y="606723"/>
            <a:ext cx="389113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590189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14582-DF35-4F5A-BCFC-E15605A3AA50}"/>
              </a:ext>
            </a:extLst>
          </p:cNvPr>
          <p:cNvSpPr>
            <a:spLocks noGrp="1"/>
          </p:cNvSpPr>
          <p:nvPr>
            <p:ph type="title"/>
          </p:nvPr>
        </p:nvSpPr>
        <p:spPr>
          <a:xfrm>
            <a:off x="5596502" y="580030"/>
            <a:ext cx="5754896" cy="622917"/>
          </a:xfrm>
        </p:spPr>
        <p:txBody>
          <a:bodyPr vert="horz" lIns="91440" tIns="45720" rIns="91440" bIns="45720" rtlCol="0" anchor="b">
            <a:normAutofit fontScale="90000"/>
          </a:bodyPr>
          <a:lstStyle/>
          <a:p>
            <a:r>
              <a:rPr lang="en-US" sz="4000" dirty="0"/>
              <a:t>Motivation</a:t>
            </a:r>
          </a:p>
        </p:txBody>
      </p:sp>
      <p:sp>
        <p:nvSpPr>
          <p:cNvPr id="3" name="Content Placeholder 2">
            <a:extLst>
              <a:ext uri="{FF2B5EF4-FFF2-40B4-BE49-F238E27FC236}">
                <a16:creationId xmlns:a16="http://schemas.microsoft.com/office/drawing/2014/main" id="{01EBA65C-07AB-49A4-8CB8-FFEAC4F541E2}"/>
              </a:ext>
            </a:extLst>
          </p:cNvPr>
          <p:cNvSpPr>
            <a:spLocks noGrp="1"/>
          </p:cNvSpPr>
          <p:nvPr>
            <p:ph sz="half" idx="1"/>
          </p:nvPr>
        </p:nvSpPr>
        <p:spPr>
          <a:xfrm>
            <a:off x="5596502" y="1202948"/>
            <a:ext cx="5754896" cy="4217712"/>
          </a:xfrm>
        </p:spPr>
        <p:txBody>
          <a:bodyPr vert="horz" lIns="91440" tIns="45720" rIns="91440" bIns="45720" rtlCol="0" anchor="t">
            <a:noAutofit/>
          </a:bodyPr>
          <a:lstStyle/>
          <a:p>
            <a:pPr marL="342900" algn="just">
              <a:spcAft>
                <a:spcPts val="800"/>
              </a:spcAft>
            </a:pPr>
            <a:r>
              <a:rPr lang="en-US" sz="1400" dirty="0">
                <a:effectLst/>
              </a:rPr>
              <a:t>Face recognition task is majorly useful for security purposes to detect and avoid any crime. It is also useful for authorized access at private places combined with other biometric technologies such as fingerprints and retina scanner. </a:t>
            </a:r>
          </a:p>
          <a:p>
            <a:pPr marL="342900" algn="just">
              <a:spcAft>
                <a:spcPts val="800"/>
              </a:spcAft>
            </a:pPr>
            <a:r>
              <a:rPr lang="en-US" sz="1400" dirty="0">
                <a:effectLst/>
              </a:rPr>
              <a:t>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when a shopper enters a store that prevents a threat.</a:t>
            </a:r>
          </a:p>
          <a:p>
            <a:pPr marL="342900" algn="just">
              <a:spcAft>
                <a:spcPts val="800"/>
              </a:spcAft>
            </a:pPr>
            <a:r>
              <a:rPr lang="en-US" sz="1400" dirty="0">
                <a:effectLst/>
              </a:rPr>
              <a:t>In addition to making schools safer, face recognition has the potential to track students’ attendance. Traditionally, attendance sheets can allow students to sign another student, who is ditching class, in. Many countries already using face recognition to ensure students aren’t skipping class. Tablets are being used to scan students’ faces and match their photos against a database to validate their identities.</a:t>
            </a:r>
          </a:p>
          <a:p>
            <a:pPr marL="342900" algn="just">
              <a:spcAft>
                <a:spcPts val="800"/>
              </a:spcAft>
            </a:pPr>
            <a:r>
              <a:rPr lang="en-US" sz="1400" dirty="0">
                <a:effectLst/>
              </a:rPr>
              <a:t>The vast areas where face recognition find it’s applications today motivated us to take up this project.</a:t>
            </a:r>
          </a:p>
        </p:txBody>
      </p:sp>
      <p:sp>
        <p:nvSpPr>
          <p:cNvPr id="48" name="Rectangle 4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website&#10;&#10;Description automatically generated with medium confidence">
            <a:extLst>
              <a:ext uri="{FF2B5EF4-FFF2-40B4-BE49-F238E27FC236}">
                <a16:creationId xmlns:a16="http://schemas.microsoft.com/office/drawing/2014/main" id="{6EC0B537-C3D4-41CE-9270-DFF356B4DF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9351" y="1273783"/>
            <a:ext cx="5257800" cy="4146877"/>
          </a:xfrm>
        </p:spPr>
      </p:pic>
    </p:spTree>
    <p:extLst>
      <p:ext uri="{BB962C8B-B14F-4D97-AF65-F5344CB8AC3E}">
        <p14:creationId xmlns:p14="http://schemas.microsoft.com/office/powerpoint/2010/main" val="11808847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pct20">
          <a:fgClr>
            <a:srgbClr val="00B0F0"/>
          </a:fgClr>
          <a:bgClr>
            <a:schemeClr val="bg1"/>
          </a:bgClr>
        </a:patt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0B275-ACB1-494C-9606-37232F5F5B86}"/>
              </a:ext>
            </a:extLst>
          </p:cNvPr>
          <p:cNvSpPr>
            <a:spLocks noGrp="1"/>
          </p:cNvSpPr>
          <p:nvPr>
            <p:ph type="ctrTitle"/>
          </p:nvPr>
        </p:nvSpPr>
        <p:spPr>
          <a:xfrm>
            <a:off x="526073" y="489439"/>
            <a:ext cx="11139854" cy="930447"/>
          </a:xfrm>
        </p:spPr>
        <p:txBody>
          <a:bodyPr>
            <a:normAutofit/>
          </a:bodyPr>
          <a:lstStyle/>
          <a:p>
            <a:r>
              <a:rPr lang="en-IN" sz="5400" dirty="0">
                <a:solidFill>
                  <a:schemeClr val="bg1"/>
                </a:solidFill>
              </a:rPr>
              <a:t>Work Flow</a:t>
            </a:r>
          </a:p>
        </p:txBody>
      </p:sp>
      <p:sp>
        <p:nvSpPr>
          <p:cNvPr id="3" name="Subtitle 2">
            <a:extLst>
              <a:ext uri="{FF2B5EF4-FFF2-40B4-BE49-F238E27FC236}">
                <a16:creationId xmlns:a16="http://schemas.microsoft.com/office/drawing/2014/main" id="{237DD35A-EBC9-4F72-8122-9F7B138DC6A3}"/>
              </a:ext>
            </a:extLst>
          </p:cNvPr>
          <p:cNvSpPr>
            <a:spLocks noGrp="1"/>
          </p:cNvSpPr>
          <p:nvPr>
            <p:ph type="subTitle" idx="1"/>
          </p:nvPr>
        </p:nvSpPr>
        <p:spPr>
          <a:xfrm>
            <a:off x="1522412" y="1668332"/>
            <a:ext cx="9144000" cy="420001"/>
          </a:xfrm>
        </p:spPr>
        <p:txBody>
          <a:bodyPr>
            <a:normAutofit fontScale="25000" lnSpcReduction="20000"/>
          </a:bodyPr>
          <a:lstStyle/>
          <a:p>
            <a:pPr lvl="0"/>
            <a:r>
              <a:rPr lang="en-US" sz="8000" dirty="0">
                <a:solidFill>
                  <a:schemeClr val="bg1"/>
                </a:solidFill>
                <a:effectLst/>
                <a:latin typeface="Times New Roman" panose="02020603050405020304" pitchFamily="18" charset="0"/>
                <a:ea typeface="Calibri" panose="020F0502020204030204" pitchFamily="34" charset="0"/>
              </a:rPr>
              <a:t>Face detection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effectLst/>
                <a:latin typeface="Times New Roman" panose="02020603050405020304" pitchFamily="18" charset="0"/>
                <a:ea typeface="Calibri" panose="020F0502020204030204" pitchFamily="34" charset="0"/>
              </a:rPr>
              <a:t>Feature </a:t>
            </a:r>
            <a:r>
              <a:rPr lang="en-US" sz="8000" dirty="0">
                <a:solidFill>
                  <a:schemeClr val="bg1"/>
                </a:solidFill>
                <a:latin typeface="Times New Roman" panose="02020603050405020304" pitchFamily="18" charset="0"/>
                <a:ea typeface="Calibri" panose="020F0502020204030204" pitchFamily="34" charset="0"/>
              </a:rPr>
              <a:t>E</a:t>
            </a:r>
            <a:r>
              <a:rPr lang="en-US" sz="8000" dirty="0">
                <a:solidFill>
                  <a:schemeClr val="bg1"/>
                </a:solidFill>
                <a:effectLst/>
                <a:latin typeface="Times New Roman" panose="02020603050405020304" pitchFamily="18" charset="0"/>
                <a:ea typeface="Calibri" panose="020F0502020204030204" pitchFamily="34" charset="0"/>
              </a:rPr>
              <a:t>xtraction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effectLst/>
                <a:latin typeface="Times New Roman" panose="02020603050405020304" pitchFamily="18" charset="0"/>
                <a:ea typeface="Calibri" panose="020F0502020204030204" pitchFamily="34" charset="0"/>
              </a:rPr>
              <a:t>Face </a:t>
            </a:r>
            <a:r>
              <a:rPr lang="en-US" sz="8000" dirty="0">
                <a:solidFill>
                  <a:schemeClr val="bg1"/>
                </a:solidFill>
                <a:latin typeface="Times New Roman" panose="02020603050405020304" pitchFamily="18" charset="0"/>
                <a:ea typeface="Calibri" panose="020F0502020204030204" pitchFamily="34" charset="0"/>
              </a:rPr>
              <a:t>R</a:t>
            </a:r>
            <a:r>
              <a:rPr lang="en-US" sz="8000" dirty="0">
                <a:solidFill>
                  <a:schemeClr val="bg1"/>
                </a:solidFill>
                <a:effectLst/>
                <a:latin typeface="Times New Roman" panose="02020603050405020304" pitchFamily="18" charset="0"/>
                <a:ea typeface="Calibri" panose="020F0502020204030204" pitchFamily="34" charset="0"/>
              </a:rPr>
              <a:t>epresentation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latin typeface="Times New Roman" panose="02020603050405020304" pitchFamily="18" charset="0"/>
                <a:ea typeface="Calibri" panose="020F0502020204030204" pitchFamily="34" charset="0"/>
              </a:rPr>
              <a:t>Face Matching</a:t>
            </a:r>
          </a:p>
          <a:p>
            <a:pPr marL="342900" lvl="0" indent="-342900">
              <a:buFont typeface="+mj-lt"/>
              <a:buAutoNum type="arabicPeriod"/>
            </a:pPr>
            <a:endParaRPr lang="en-US" sz="4000" dirty="0">
              <a:solidFill>
                <a:schemeClr val="bg1"/>
              </a:solidFill>
              <a:latin typeface="Times New Roman" panose="02020603050405020304" pitchFamily="18" charset="0"/>
              <a:ea typeface="Calibri" panose="020F0502020204030204" pitchFamily="34" charset="0"/>
            </a:endParaRPr>
          </a:p>
          <a:p>
            <a:pPr lvl="0"/>
            <a:r>
              <a:rPr lang="en-US" sz="4000" dirty="0">
                <a:solidFill>
                  <a:schemeClr val="bg1"/>
                </a:solidFill>
                <a:latin typeface="Times New Roman" panose="02020603050405020304" pitchFamily="18" charset="0"/>
                <a:ea typeface="Calibri" panose="020F0502020204030204" pitchFamily="34" charset="0"/>
              </a:rPr>
              <a:t> </a:t>
            </a:r>
          </a:p>
          <a:p>
            <a:pPr lvl="0"/>
            <a:endParaRPr lang="en-US" sz="4000" dirty="0">
              <a:solidFill>
                <a:schemeClr val="bg1"/>
              </a:solidFill>
              <a:latin typeface="Times New Roman" panose="02020603050405020304" pitchFamily="18" charset="0"/>
              <a:ea typeface="Calibri" panose="020F0502020204030204" pitchFamily="34" charset="0"/>
            </a:endParaRPr>
          </a:p>
          <a:p>
            <a:pPr lvl="0"/>
            <a:endParaRPr lang="en-US" sz="500" dirty="0">
              <a:solidFill>
                <a:schemeClr val="bg1"/>
              </a:solidFill>
              <a:effectLst/>
              <a:latin typeface="Times New Roman" panose="02020603050405020304" pitchFamily="18" charset="0"/>
              <a:ea typeface="Calibri" panose="020F0502020204030204" pitchFamily="34" charset="0"/>
            </a:endParaRP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F5DBFC-5A95-4AEC-93C6-2B4DFB56B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07" y="2427541"/>
            <a:ext cx="11477086" cy="3997637"/>
          </a:xfrm>
          <a:prstGeom prst="rect">
            <a:avLst/>
          </a:prstGeom>
        </p:spPr>
      </p:pic>
    </p:spTree>
    <p:extLst>
      <p:ext uri="{BB962C8B-B14F-4D97-AF65-F5344CB8AC3E}">
        <p14:creationId xmlns:p14="http://schemas.microsoft.com/office/powerpoint/2010/main" val="275464193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5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Title 6">
            <a:extLst>
              <a:ext uri="{FF2B5EF4-FFF2-40B4-BE49-F238E27FC236}">
                <a16:creationId xmlns:a16="http://schemas.microsoft.com/office/drawing/2014/main" id="{CF52E010-1FD2-4E31-B5A9-AB08CF2140F0}"/>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dirty="0">
                <a:solidFill>
                  <a:srgbClr val="FFFFFF"/>
                </a:solidFill>
                <a:effectLst/>
              </a:rPr>
            </a:br>
            <a:r>
              <a:rPr lang="en-US" sz="4000" b="1" dirty="0">
                <a:solidFill>
                  <a:srgbClr val="FFFFFF"/>
                </a:solidFill>
                <a:effectLst/>
              </a:rPr>
              <a:t>Face Detection</a:t>
            </a:r>
            <a:br>
              <a:rPr lang="en-US" sz="4000" dirty="0">
                <a:solidFill>
                  <a:srgbClr val="FFFFFF"/>
                </a:solidFill>
                <a:effectLst/>
              </a:rPr>
            </a:br>
            <a:endParaRPr lang="en-US" sz="4000" dirty="0">
              <a:solidFill>
                <a:srgbClr val="FFFFFF"/>
              </a:solidFill>
            </a:endParaRPr>
          </a:p>
        </p:txBody>
      </p:sp>
      <p:sp>
        <p:nvSpPr>
          <p:cNvPr id="4" name="Text Placeholder 3">
            <a:extLst>
              <a:ext uri="{FF2B5EF4-FFF2-40B4-BE49-F238E27FC236}">
                <a16:creationId xmlns:a16="http://schemas.microsoft.com/office/drawing/2014/main" id="{3FA96CC3-2DE9-4320-9A7B-C09238A9369A}"/>
              </a:ext>
            </a:extLst>
          </p:cNvPr>
          <p:cNvSpPr>
            <a:spLocks noGrp="1"/>
          </p:cNvSpPr>
          <p:nvPr>
            <p:ph type="body" sz="half" idx="2"/>
          </p:nvPr>
        </p:nvSpPr>
        <p:spPr>
          <a:xfrm>
            <a:off x="1424904" y="2494450"/>
            <a:ext cx="4053545" cy="3563159"/>
          </a:xfrm>
        </p:spPr>
        <p:txBody>
          <a:bodyPr vert="horz" lIns="91440" tIns="45720" rIns="91440" bIns="45720" rtlCol="0">
            <a:noAutofit/>
          </a:bodyPr>
          <a:lstStyle/>
          <a:p>
            <a:pPr marL="285750" indent="-228600" algn="just">
              <a:spcAft>
                <a:spcPts val="1500"/>
              </a:spcAft>
              <a:buFont typeface="Arial" panose="020B0604020202020204" pitchFamily="34" charset="0"/>
              <a:buChar char="•"/>
            </a:pPr>
            <a:r>
              <a:rPr lang="en-US" sz="2000" dirty="0">
                <a:effectLst/>
              </a:rPr>
              <a:t>The facial recognition process starts with the human face and the necessary facial features pattern of the person to be identified. </a:t>
            </a:r>
          </a:p>
          <a:p>
            <a:pPr marL="285750" indent="-228600" algn="just">
              <a:spcAft>
                <a:spcPts val="1500"/>
              </a:spcAft>
              <a:buFont typeface="Arial" panose="020B0604020202020204" pitchFamily="34" charset="0"/>
              <a:buChar char="•"/>
            </a:pPr>
            <a:r>
              <a:rPr lang="en-US" sz="2000" dirty="0"/>
              <a:t>F</a:t>
            </a:r>
            <a:r>
              <a:rPr lang="en-US" sz="2000" dirty="0">
                <a:effectLst/>
              </a:rPr>
              <a:t>acial recognition technology also needs to learn what a face is and how it looks. This is done by using deep neural network &amp; machine learning algorithms on a large database of images with human faces looking at different angles or positions.</a:t>
            </a:r>
          </a:p>
        </p:txBody>
      </p:sp>
      <p:pic>
        <p:nvPicPr>
          <p:cNvPr id="8" name="Content Placeholder 7" descr="A picture containing chart&#10;&#10;Description automatically generated">
            <a:extLst>
              <a:ext uri="{FF2B5EF4-FFF2-40B4-BE49-F238E27FC236}">
                <a16:creationId xmlns:a16="http://schemas.microsoft.com/office/drawing/2014/main" id="{04B4CD33-BF76-418E-900B-85B1A1A9FF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335" b="1"/>
          <a:stretch/>
        </p:blipFill>
        <p:spPr>
          <a:xfrm>
            <a:off x="6098892" y="2492376"/>
            <a:ext cx="4802404" cy="3563372"/>
          </a:xfrm>
          <a:prstGeom prst="rect">
            <a:avLst/>
          </a:prstGeom>
        </p:spPr>
      </p:pic>
      <p:sp>
        <p:nvSpPr>
          <p:cNvPr id="10" name="Text Placeholder 3">
            <a:extLst>
              <a:ext uri="{FF2B5EF4-FFF2-40B4-BE49-F238E27FC236}">
                <a16:creationId xmlns:a16="http://schemas.microsoft.com/office/drawing/2014/main" id="{FEC284D1-5F0B-42BF-8B20-83C13C4BA494}"/>
              </a:ext>
            </a:extLst>
          </p:cNvPr>
          <p:cNvSpPr txBox="1">
            <a:spLocks/>
          </p:cNvSpPr>
          <p:nvPr/>
        </p:nvSpPr>
        <p:spPr>
          <a:xfrm>
            <a:off x="5978981" y="-40420"/>
            <a:ext cx="5238062" cy="69388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Aft>
                <a:spcPts val="1500"/>
              </a:spcAft>
            </a:pPr>
            <a:endParaRPr lang="en-IN" sz="1400" dirty="0">
              <a:solidFill>
                <a:srgbClr val="212529"/>
              </a:solidFill>
              <a:effectLst/>
              <a:latin typeface="Arial" panose="020B0604020202020204" pitchFamily="34" charset="0"/>
              <a:ea typeface="Times New Roman" panose="02020603050405020304" pitchFamily="18" charset="0"/>
            </a:endParaRPr>
          </a:p>
          <a:p>
            <a:pPr marL="285750" indent="-285750" algn="just">
              <a:spcAft>
                <a:spcPts val="1500"/>
              </a:spcAft>
              <a:buFont typeface="Arial" panose="020B0604020202020204" pitchFamily="34" charset="0"/>
              <a:buChar char="•"/>
            </a:pPr>
            <a:endParaRPr lang="en-IN" sz="1400" dirty="0">
              <a:effectLst/>
              <a:latin typeface="Times New Roman" panose="02020603050405020304" pitchFamily="18" charset="0"/>
              <a:ea typeface="Times New Roman" panose="02020603050405020304" pitchFamily="18" charset="0"/>
            </a:endParaRPr>
          </a:p>
          <a:p>
            <a:pPr algn="just">
              <a:spcAft>
                <a:spcPts val="1500"/>
              </a:spcAft>
            </a:pPr>
            <a:endParaRPr lang="en-IN" sz="1400" dirty="0">
              <a:latin typeface="Times New Roman" panose="02020603050405020304" pitchFamily="18" charset="0"/>
              <a:ea typeface="Times New Roman" panose="02020603050405020304" pitchFamily="18" charset="0"/>
            </a:endParaRPr>
          </a:p>
          <a:p>
            <a:r>
              <a:rPr lang="en-IN" dirty="0"/>
              <a:t> </a:t>
            </a:r>
          </a:p>
        </p:txBody>
      </p:sp>
    </p:spTree>
    <p:extLst>
      <p:ext uri="{BB962C8B-B14F-4D97-AF65-F5344CB8AC3E}">
        <p14:creationId xmlns:p14="http://schemas.microsoft.com/office/powerpoint/2010/main" val="15692008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4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5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4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6FD72D29-4765-4483-8123-C5E36D649078}"/>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kern="1200" dirty="0">
                <a:solidFill>
                  <a:srgbClr val="FFFFFF"/>
                </a:solidFill>
                <a:effectLst/>
                <a:latin typeface="+mj-lt"/>
                <a:ea typeface="+mj-ea"/>
                <a:cs typeface="+mj-cs"/>
              </a:rPr>
            </a:br>
            <a:r>
              <a:rPr lang="en-US" sz="4000" b="1" kern="1200" dirty="0">
                <a:solidFill>
                  <a:srgbClr val="FFFFFF"/>
                </a:solidFill>
                <a:effectLst/>
                <a:latin typeface="+mj-lt"/>
                <a:ea typeface="+mj-ea"/>
                <a:cs typeface="+mj-cs"/>
              </a:rPr>
              <a:t>Feature Extraction</a:t>
            </a:r>
            <a:br>
              <a:rPr lang="en-US" sz="4000" kern="1200" dirty="0">
                <a:solidFill>
                  <a:srgbClr val="FFFFFF"/>
                </a:solidFill>
                <a:effectLst/>
                <a:latin typeface="+mj-lt"/>
                <a:ea typeface="+mj-ea"/>
                <a:cs typeface="+mj-cs"/>
              </a:rPr>
            </a:br>
            <a:endParaRPr lang="en-US" sz="4000" kern="1200" dirty="0">
              <a:solidFill>
                <a:srgbClr val="FFFFFF"/>
              </a:solidFill>
              <a:latin typeface="+mj-lt"/>
              <a:ea typeface="+mj-ea"/>
              <a:cs typeface="+mj-cs"/>
            </a:endParaRPr>
          </a:p>
        </p:txBody>
      </p:sp>
      <p:sp>
        <p:nvSpPr>
          <p:cNvPr id="7" name="Text Placeholder 6">
            <a:extLst>
              <a:ext uri="{FF2B5EF4-FFF2-40B4-BE49-F238E27FC236}">
                <a16:creationId xmlns:a16="http://schemas.microsoft.com/office/drawing/2014/main" id="{8FC16FCE-9D8A-4203-AA42-989166A2282F}"/>
              </a:ext>
            </a:extLst>
          </p:cNvPr>
          <p:cNvSpPr>
            <a:spLocks noGrp="1"/>
          </p:cNvSpPr>
          <p:nvPr>
            <p:ph type="body" sz="half" idx="2"/>
          </p:nvPr>
        </p:nvSpPr>
        <p:spPr>
          <a:xfrm>
            <a:off x="1424904" y="2494450"/>
            <a:ext cx="4053545" cy="4487639"/>
          </a:xfrm>
        </p:spPr>
        <p:txBody>
          <a:bodyPr vert="horz" lIns="91440" tIns="45720" rIns="91440" bIns="45720" rtlCol="0">
            <a:normAutofit/>
          </a:bodyPr>
          <a:lstStyle/>
          <a:p>
            <a:pPr marL="285750" indent="-228600" algn="just">
              <a:buFont typeface="Arial" panose="020B0604020202020204" pitchFamily="34" charset="0"/>
              <a:buChar char="•"/>
            </a:pPr>
            <a:r>
              <a:rPr lang="en-US" sz="1700" dirty="0">
                <a:effectLst/>
              </a:rPr>
              <a:t>Once the face is detected, the software is trained with the help of computer vision algorithms to detect the facial landmarks (eyebrow corners, eyes gap, tip of the nose, mouth corners, etc.) Each landmark is considered as nodal points, and each face has approximately 80 nodal points. These landmarks are the key to distinguish each face present in the database.</a:t>
            </a:r>
          </a:p>
          <a:p>
            <a:pPr marL="285750" indent="-228600" algn="just">
              <a:spcAft>
                <a:spcPts val="1500"/>
              </a:spcAft>
              <a:buFont typeface="Arial" panose="020B0604020202020204" pitchFamily="34" charset="0"/>
              <a:buChar char="•"/>
            </a:pPr>
            <a:r>
              <a:rPr lang="en-US" sz="1700" dirty="0">
                <a:effectLst/>
              </a:rPr>
              <a:t>After this, the registered face in the database is adjusted in position, size and scale to match with user’s face. It would help whenever the user’s face moves or expression changes; the software will accurately recognize it.</a:t>
            </a:r>
          </a:p>
          <a:p>
            <a:pPr indent="-228600">
              <a:buFont typeface="Arial" panose="020B0604020202020204" pitchFamily="34" charset="0"/>
              <a:buChar char="•"/>
            </a:pPr>
            <a:endParaRPr lang="en-US" sz="1500" dirty="0"/>
          </a:p>
        </p:txBody>
      </p:sp>
      <p:pic>
        <p:nvPicPr>
          <p:cNvPr id="6" name="Content Placeholder 5" descr="Diagram&#10;&#10;Description automatically generated with low confidence">
            <a:extLst>
              <a:ext uri="{FF2B5EF4-FFF2-40B4-BE49-F238E27FC236}">
                <a16:creationId xmlns:a16="http://schemas.microsoft.com/office/drawing/2014/main" id="{2A18E2FD-82F2-4D7D-B485-616E89CD3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8892" y="2605227"/>
            <a:ext cx="4802404" cy="3337670"/>
          </a:xfrm>
          <a:prstGeom prst="rect">
            <a:avLst/>
          </a:prstGeom>
        </p:spPr>
      </p:pic>
    </p:spTree>
    <p:extLst>
      <p:ext uri="{BB962C8B-B14F-4D97-AF65-F5344CB8AC3E}">
        <p14:creationId xmlns:p14="http://schemas.microsoft.com/office/powerpoint/2010/main" val="29905832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8">
            <a:extLst>
              <a:ext uri="{FF2B5EF4-FFF2-40B4-BE49-F238E27FC236}">
                <a16:creationId xmlns:a16="http://schemas.microsoft.com/office/drawing/2014/main" id="{9554781D-30CD-4D49-B584-31CC1A1E19F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1" dirty="0">
                <a:solidFill>
                  <a:srgbClr val="FFFFFF"/>
                </a:solidFill>
                <a:effectLst/>
              </a:rPr>
              <a:t>Face </a:t>
            </a:r>
            <a:r>
              <a:rPr lang="en-US" sz="4000" b="1" dirty="0">
                <a:solidFill>
                  <a:srgbClr val="FFFFFF"/>
                </a:solidFill>
              </a:rPr>
              <a:t>R</a:t>
            </a:r>
            <a:r>
              <a:rPr lang="en-US" sz="4000" b="1" dirty="0">
                <a:solidFill>
                  <a:srgbClr val="FFFFFF"/>
                </a:solidFill>
                <a:effectLst/>
              </a:rPr>
              <a:t>epresentation</a:t>
            </a:r>
            <a:endParaRPr lang="en-US" sz="4000" b="1" dirty="0">
              <a:solidFill>
                <a:srgbClr val="FFFFFF"/>
              </a:solidFill>
            </a:endParaRPr>
          </a:p>
        </p:txBody>
      </p:sp>
      <p:sp>
        <p:nvSpPr>
          <p:cNvPr id="4" name="Text Placeholder 3">
            <a:extLst>
              <a:ext uri="{FF2B5EF4-FFF2-40B4-BE49-F238E27FC236}">
                <a16:creationId xmlns:a16="http://schemas.microsoft.com/office/drawing/2014/main" id="{62A11306-FA68-41AB-B5BF-4C03C7095FD8}"/>
              </a:ext>
            </a:extLst>
          </p:cNvPr>
          <p:cNvSpPr>
            <a:spLocks noGrp="1"/>
          </p:cNvSpPr>
          <p:nvPr>
            <p:ph type="body" sz="half" idx="2"/>
          </p:nvPr>
        </p:nvSpPr>
        <p:spPr>
          <a:xfrm>
            <a:off x="1424904" y="2494450"/>
            <a:ext cx="4053545" cy="3906350"/>
          </a:xfrm>
        </p:spPr>
        <p:txBody>
          <a:bodyPr vert="horz" lIns="91440" tIns="45720" rIns="91440" bIns="45720" rtlCol="0">
            <a:normAutofit lnSpcReduction="10000"/>
          </a:bodyPr>
          <a:lstStyle/>
          <a:p>
            <a:pPr marL="171450" indent="-228600" algn="just">
              <a:buFont typeface="Arial" panose="020B0604020202020204" pitchFamily="34" charset="0"/>
              <a:buChar char="•"/>
            </a:pPr>
            <a:r>
              <a:rPr lang="en-US" sz="2000" dirty="0"/>
              <a:t>When the facial feature is extracted, and landmarks, face position, orientation &amp; all key elements are fed into the software, the software generates a unique feature vector for each face in the numeric form.</a:t>
            </a:r>
          </a:p>
          <a:p>
            <a:pPr marL="171450" indent="-228600" algn="just">
              <a:buFont typeface="Arial" panose="020B0604020202020204" pitchFamily="34" charset="0"/>
              <a:buChar char="•"/>
            </a:pPr>
            <a:r>
              <a:rPr lang="en-US" sz="2000" dirty="0"/>
              <a:t>These numeric codes are also called Faceprint, similar to Fingerprint in contact biometric system. Each code uniquely identifies the person among all the others in the training dataset.</a:t>
            </a:r>
          </a:p>
          <a:p>
            <a:br>
              <a:rPr lang="en-US" sz="1500" dirty="0"/>
            </a:br>
            <a:endParaRPr lang="en-US" sz="1500" dirty="0"/>
          </a:p>
        </p:txBody>
      </p:sp>
      <p:pic>
        <p:nvPicPr>
          <p:cNvPr id="7" name="Content Placeholder 6" descr="A picture containing text&#10;&#10;Description automatically generated">
            <a:extLst>
              <a:ext uri="{FF2B5EF4-FFF2-40B4-BE49-F238E27FC236}">
                <a16:creationId xmlns:a16="http://schemas.microsoft.com/office/drawing/2014/main" id="{5184E02B-0328-409B-9418-A64DB83FBF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658" b="-3"/>
          <a:stretch/>
        </p:blipFill>
        <p:spPr>
          <a:xfrm>
            <a:off x="6098892" y="2492376"/>
            <a:ext cx="4802404" cy="3563372"/>
          </a:xfrm>
          <a:prstGeom prst="rect">
            <a:avLst/>
          </a:prstGeom>
        </p:spPr>
      </p:pic>
    </p:spTree>
    <p:extLst>
      <p:ext uri="{BB962C8B-B14F-4D97-AF65-F5344CB8AC3E}">
        <p14:creationId xmlns:p14="http://schemas.microsoft.com/office/powerpoint/2010/main" val="34357222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3B3F6B7-6D76-457F-9C4B-550C737B2860}"/>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dirty="0">
                <a:solidFill>
                  <a:srgbClr val="FFFFFF"/>
                </a:solidFill>
                <a:effectLst/>
              </a:rPr>
            </a:br>
            <a:r>
              <a:rPr lang="en-US" sz="4000" b="1" dirty="0">
                <a:solidFill>
                  <a:srgbClr val="FFFFFF"/>
                </a:solidFill>
                <a:effectLst/>
              </a:rPr>
              <a:t>Face matching</a:t>
            </a:r>
            <a:br>
              <a:rPr lang="en-US" sz="4000" dirty="0">
                <a:solidFill>
                  <a:srgbClr val="FFFFFF"/>
                </a:solidFill>
                <a:effectLst/>
              </a:rPr>
            </a:br>
            <a:endParaRPr lang="en-US" sz="4000" dirty="0">
              <a:solidFill>
                <a:srgbClr val="FFFFFF"/>
              </a:solidFill>
            </a:endParaRPr>
          </a:p>
        </p:txBody>
      </p:sp>
      <p:sp>
        <p:nvSpPr>
          <p:cNvPr id="4" name="Text Placeholder 3">
            <a:extLst>
              <a:ext uri="{FF2B5EF4-FFF2-40B4-BE49-F238E27FC236}">
                <a16:creationId xmlns:a16="http://schemas.microsoft.com/office/drawing/2014/main" id="{FAC79FE3-0A55-4697-8A85-4A09B7277312}"/>
              </a:ext>
            </a:extLst>
          </p:cNvPr>
          <p:cNvSpPr>
            <a:spLocks noGrp="1"/>
          </p:cNvSpPr>
          <p:nvPr>
            <p:ph type="body" sz="half" idx="2"/>
          </p:nvPr>
        </p:nvSpPr>
        <p:spPr>
          <a:xfrm>
            <a:off x="1354272" y="2345077"/>
            <a:ext cx="4367601" cy="4363550"/>
          </a:xfrm>
        </p:spPr>
        <p:txBody>
          <a:bodyPr vert="horz" lIns="91440" tIns="45720" rIns="91440" bIns="45720" rtlCol="0">
            <a:noAutofit/>
          </a:bodyPr>
          <a:lstStyle/>
          <a:p>
            <a:pPr algn="just">
              <a:spcAft>
                <a:spcPts val="1500"/>
              </a:spcAft>
            </a:pPr>
            <a:r>
              <a:rPr lang="en-US" sz="2000" dirty="0">
                <a:effectLst/>
                <a:sym typeface="Wingdings" panose="05000000000000000000" pitchFamily="2" charset="2"/>
              </a:rPr>
              <a:t> </a:t>
            </a:r>
            <a:r>
              <a:rPr lang="en-US" sz="2000" dirty="0">
                <a:effectLst/>
              </a:rPr>
              <a:t>After generating the unique vector code, it is compared against the faces in the database. The database has all the information of registered users. If the software identifies the match for exact feature in the database, it provides all the person’s details. </a:t>
            </a:r>
          </a:p>
          <a:p>
            <a:pPr algn="just">
              <a:spcAft>
                <a:spcPts val="1500"/>
              </a:spcAft>
            </a:pPr>
            <a:r>
              <a:rPr lang="en-US" sz="2000" dirty="0">
                <a:effectLst/>
                <a:sym typeface="Wingdings" panose="05000000000000000000" pitchFamily="2" charset="2"/>
              </a:rPr>
              <a:t> </a:t>
            </a:r>
            <a:r>
              <a:rPr lang="en-US" sz="2000" dirty="0">
                <a:effectLst/>
              </a:rPr>
              <a:t>If the compared featured vector value is below a certain threshold value, the feature-based classifier returns the id of the match found in the database . There are some challenges while performing the face matching process.</a:t>
            </a:r>
          </a:p>
        </p:txBody>
      </p:sp>
      <p:pic>
        <p:nvPicPr>
          <p:cNvPr id="6" name="Content Placeholder 5">
            <a:extLst>
              <a:ext uri="{FF2B5EF4-FFF2-40B4-BE49-F238E27FC236}">
                <a16:creationId xmlns:a16="http://schemas.microsoft.com/office/drawing/2014/main" id="{F982C655-C7D9-4E6D-8315-C568C43D9C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451" b="5944"/>
          <a:stretch/>
        </p:blipFill>
        <p:spPr>
          <a:xfrm>
            <a:off x="6098892" y="2492376"/>
            <a:ext cx="4802404" cy="3563372"/>
          </a:xfrm>
          <a:prstGeom prst="rect">
            <a:avLst/>
          </a:prstGeom>
        </p:spPr>
      </p:pic>
    </p:spTree>
    <p:extLst>
      <p:ext uri="{BB962C8B-B14F-4D97-AF65-F5344CB8AC3E}">
        <p14:creationId xmlns:p14="http://schemas.microsoft.com/office/powerpoint/2010/main" val="35176867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wearing masks&#10;&#10;Description automatically generated with medium confidence">
            <a:extLst>
              <a:ext uri="{FF2B5EF4-FFF2-40B4-BE49-F238E27FC236}">
                <a16:creationId xmlns:a16="http://schemas.microsoft.com/office/drawing/2014/main" id="{D5D90853-5775-4D4D-9761-B30CBACECCA6}"/>
              </a:ext>
            </a:extLst>
          </p:cNvPr>
          <p:cNvPicPr>
            <a:picLocks noChangeAspect="1"/>
          </p:cNvPicPr>
          <p:nvPr/>
        </p:nvPicPr>
        <p:blipFill rotWithShape="1">
          <a:blip r:embed="rId2">
            <a:extLst>
              <a:ext uri="{28A0092B-C50C-407E-A947-70E740481C1C}">
                <a14:useLocalDpi xmlns:a14="http://schemas.microsoft.com/office/drawing/2010/main" val="0"/>
              </a:ext>
            </a:extLst>
          </a:blip>
          <a:srcRect t="2892" r="22536" b="5639"/>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F8B84-6D05-4BCF-9637-7DE8CA2EA020}"/>
              </a:ext>
            </a:extLst>
          </p:cNvPr>
          <p:cNvSpPr>
            <a:spLocks noGrp="1"/>
          </p:cNvSpPr>
          <p:nvPr>
            <p:ph type="ctrTitle"/>
          </p:nvPr>
        </p:nvSpPr>
        <p:spPr>
          <a:xfrm>
            <a:off x="477981" y="1122363"/>
            <a:ext cx="4023360" cy="3204134"/>
          </a:xfrm>
        </p:spPr>
        <p:txBody>
          <a:bodyPr anchor="b">
            <a:normAutofit/>
          </a:bodyPr>
          <a:lstStyle/>
          <a:p>
            <a:pPr algn="l"/>
            <a:r>
              <a:rPr lang="en-IN" sz="4800" dirty="0"/>
              <a:t>What’s unique about our project??</a:t>
            </a:r>
          </a:p>
        </p:txBody>
      </p:sp>
      <p:sp>
        <p:nvSpPr>
          <p:cNvPr id="3" name="Subtitle 2">
            <a:extLst>
              <a:ext uri="{FF2B5EF4-FFF2-40B4-BE49-F238E27FC236}">
                <a16:creationId xmlns:a16="http://schemas.microsoft.com/office/drawing/2014/main" id="{19214901-0D77-4EEF-946C-879CA51E9E2E}"/>
              </a:ext>
            </a:extLst>
          </p:cNvPr>
          <p:cNvSpPr>
            <a:spLocks noGrp="1"/>
          </p:cNvSpPr>
          <p:nvPr>
            <p:ph type="subTitle" idx="1"/>
          </p:nvPr>
        </p:nvSpPr>
        <p:spPr>
          <a:xfrm>
            <a:off x="477980" y="4872922"/>
            <a:ext cx="4408980" cy="1743270"/>
          </a:xfrm>
        </p:spPr>
        <p:txBody>
          <a:bodyPr>
            <a:normAutofit/>
          </a:bodyPr>
          <a:lstStyle/>
          <a:p>
            <a:pPr marL="342900" indent="-342900" algn="just">
              <a:buFont typeface="Arial" panose="020B0604020202020204" pitchFamily="34" charset="0"/>
              <a:buChar char="•"/>
            </a:pPr>
            <a:r>
              <a:rPr lang="en-IN" sz="1400" dirty="0"/>
              <a:t>Since we know, that already a lot of work has been done in the field of face recognition, we wanted to do something new, therefore we integrated real time mask detection with our project.</a:t>
            </a:r>
          </a:p>
          <a:p>
            <a:pPr marL="342900" indent="-342900" algn="just">
              <a:buFont typeface="Arial" panose="020B0604020202020204" pitchFamily="34" charset="0"/>
              <a:buChar char="•"/>
            </a:pPr>
            <a:r>
              <a:rPr lang="en-IN" sz="1400" dirty="0"/>
              <a:t>In this, we capture the images in real time and detect whether they are with or without mask.</a:t>
            </a:r>
          </a:p>
          <a:p>
            <a:pPr algn="l"/>
            <a:endParaRPr lang="en-IN" sz="1100" dirty="0"/>
          </a:p>
          <a:p>
            <a:pPr algn="l"/>
            <a:endParaRPr lang="en-IN" sz="1100" dirty="0"/>
          </a:p>
          <a:p>
            <a:pPr algn="l"/>
            <a:endParaRPr lang="en-IN" sz="1100" dirty="0"/>
          </a:p>
          <a:p>
            <a:pPr algn="l"/>
            <a:endParaRPr lang="en-IN" sz="1100" dirty="0"/>
          </a:p>
          <a:p>
            <a:pPr algn="l"/>
            <a:endParaRPr lang="en-IN" sz="11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114539"/>
      </p:ext>
    </p:extLst>
  </p:cSld>
  <p:clrMapOvr>
    <a:overrideClrMapping bg1="lt1" tx1="dk1" bg2="lt2" tx2="dk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524</TotalTime>
  <Words>1338</Words>
  <Application>Microsoft Office PowerPoint</Application>
  <PresentationFormat>Widescreen</PresentationFormat>
  <Paragraphs>83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Calibri Light</vt:lpstr>
      <vt:lpstr>Times New Roman</vt:lpstr>
      <vt:lpstr>Office Theme</vt:lpstr>
      <vt:lpstr>Face Recognition  Project Presentation</vt:lpstr>
      <vt:lpstr>Introduction</vt:lpstr>
      <vt:lpstr>Motivation</vt:lpstr>
      <vt:lpstr>Work Flow</vt:lpstr>
      <vt:lpstr> Face Detection </vt:lpstr>
      <vt:lpstr> Feature Extraction </vt:lpstr>
      <vt:lpstr>Face Representation</vt:lpstr>
      <vt:lpstr> Face matching </vt:lpstr>
      <vt:lpstr>What’s unique about our project??</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Mid Term Presentation- Minor Project</dc:title>
  <dc:creator>ISHAN SHRIMALI</dc:creator>
  <cp:lastModifiedBy>Rishabh Mathur</cp:lastModifiedBy>
  <cp:revision>73</cp:revision>
  <dcterms:created xsi:type="dcterms:W3CDTF">2021-04-12T07:26:17Z</dcterms:created>
  <dcterms:modified xsi:type="dcterms:W3CDTF">2021-05-09T11:48:28Z</dcterms:modified>
</cp:coreProperties>
</file>